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58"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9" r:id="rId38"/>
    <p:sldId id="292" r:id="rId39"/>
    <p:sldId id="293" r:id="rId40"/>
    <p:sldId id="294" r:id="rId41"/>
    <p:sldId id="295" r:id="rId42"/>
    <p:sldId id="298" r:id="rId43"/>
    <p:sldId id="296" r:id="rId44"/>
    <p:sldId id="29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1EAAE8-475A-4452-A13C-48F43F3AB3BF}" type="datetimeFigureOut">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1EAAE8-475A-4452-A13C-48F43F3AB3BF}" type="datetimeFigureOut">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1EAAE8-475A-4452-A13C-48F43F3AB3BF}" type="datetimeFigureOut">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1EAAE8-475A-4452-A13C-48F43F3AB3BF}" type="datetimeFigureOut">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1EAAE8-475A-4452-A13C-48F43F3AB3BF}" type="datetimeFigureOut">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1EAAE8-475A-4452-A13C-48F43F3AB3BF}" type="datetimeFigureOut">
              <a:rPr lang="en-US" smtClean="0"/>
              <a:pPr/>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1EAAE8-475A-4452-A13C-48F43F3AB3BF}" type="datetimeFigureOut">
              <a:rPr lang="en-US" smtClean="0"/>
              <a:pPr/>
              <a:t>6/8/2017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1EAAE8-475A-4452-A13C-48F43F3AB3BF}" type="datetimeFigureOut">
              <a:rPr lang="en-US" smtClean="0"/>
              <a:pPr/>
              <a:t>6/8/2017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EAAE8-475A-4452-A13C-48F43F3AB3BF}" type="datetimeFigureOut">
              <a:rPr lang="en-US" smtClean="0"/>
              <a:pPr/>
              <a:t>6/8/2017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EAAE8-475A-4452-A13C-48F43F3AB3BF}" type="datetimeFigureOut">
              <a:rPr lang="en-US" smtClean="0"/>
              <a:pPr/>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EAAE8-475A-4452-A13C-48F43F3AB3BF}" type="datetimeFigureOut">
              <a:rPr lang="en-US" smtClean="0"/>
              <a:pPr/>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2C096-F404-4874-8110-FA6D13D916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EAAE8-475A-4452-A13C-48F43F3AB3BF}" type="datetimeFigureOut">
              <a:rPr lang="en-US" smtClean="0"/>
              <a:pPr/>
              <a:t>6/8/2017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2C096-F404-4874-8110-FA6D13D916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GB" b="1" dirty="0" smtClean="0">
                <a:solidFill>
                  <a:schemeClr val="tx2">
                    <a:lumMod val="60000"/>
                    <a:lumOff val="40000"/>
                  </a:schemeClr>
                </a:solidFill>
              </a:rPr>
              <a:t/>
            </a:r>
            <a:br>
              <a:rPr lang="en-GB" b="1" dirty="0" smtClean="0">
                <a:solidFill>
                  <a:schemeClr val="tx2">
                    <a:lumMod val="60000"/>
                    <a:lumOff val="40000"/>
                  </a:schemeClr>
                </a:solidFill>
              </a:rPr>
            </a:br>
            <a:r>
              <a:rPr lang="en-GB" b="1" dirty="0" smtClean="0">
                <a:solidFill>
                  <a:schemeClr val="tx2">
                    <a:lumMod val="60000"/>
                    <a:lumOff val="40000"/>
                  </a:schemeClr>
                </a:solidFill>
              </a:rPr>
              <a:t>Central Processing Unit (CPU)</a:t>
            </a:r>
            <a:r>
              <a:rPr lang="en-US" dirty="0" smtClean="0">
                <a:solidFill>
                  <a:schemeClr val="tx2">
                    <a:lumMod val="60000"/>
                    <a:lumOff val="40000"/>
                  </a:schemeClr>
                </a:solidFill>
              </a:rPr>
              <a:t/>
            </a:r>
            <a:br>
              <a:rPr lang="en-US" dirty="0" smtClean="0">
                <a:solidFill>
                  <a:schemeClr val="tx2">
                    <a:lumMod val="60000"/>
                    <a:lumOff val="40000"/>
                  </a:schemeClr>
                </a:solidFill>
              </a:rPr>
            </a:b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GB" dirty="0" smtClean="0"/>
              <a:t>It is the most important component of the computer system.</a:t>
            </a:r>
          </a:p>
          <a:p>
            <a:r>
              <a:rPr lang="en-GB" dirty="0" smtClean="0"/>
              <a:t> It carries out all the processing activities and it is therefore called the “</a:t>
            </a:r>
            <a:r>
              <a:rPr lang="en-GB" i="1" dirty="0" smtClean="0"/>
              <a:t>brain”</a:t>
            </a:r>
            <a:r>
              <a:rPr lang="en-GB" dirty="0" smtClean="0"/>
              <a:t> of the computer.</a:t>
            </a:r>
            <a:endParaRPr lang="en-US" dirty="0" smtClean="0"/>
          </a:p>
          <a:p>
            <a:r>
              <a:rPr lang="en-GB" dirty="0" smtClean="0"/>
              <a:t>In microcomputers, the CPU is housed inside the system unit. It is mounted on a circuit board known as the </a:t>
            </a:r>
            <a:r>
              <a:rPr lang="en-GB" b="1" dirty="0" smtClean="0"/>
              <a:t>motherboard</a:t>
            </a:r>
            <a:r>
              <a:rPr lang="en-GB" dirty="0" smtClean="0"/>
              <a:t> or </a:t>
            </a:r>
            <a:r>
              <a:rPr lang="en-GB" b="1" dirty="0" smtClean="0"/>
              <a:t>system board</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ctr">
              <a:buNone/>
            </a:pPr>
            <a:r>
              <a:rPr lang="en-GB" b="1" dirty="0" smtClean="0">
                <a:solidFill>
                  <a:srgbClr val="C00000"/>
                </a:solidFill>
              </a:rPr>
              <a:t>Characteristics of ROM:</a:t>
            </a:r>
            <a:endParaRPr lang="en-US" dirty="0" smtClean="0">
              <a:solidFill>
                <a:srgbClr val="C00000"/>
              </a:solidFill>
            </a:endParaRPr>
          </a:p>
          <a:p>
            <a:pPr lvl="0"/>
            <a:r>
              <a:rPr lang="en-GB" dirty="0" smtClean="0"/>
              <a:t>One can read its content but you cannot write on it unless it is a special type of ROM.</a:t>
            </a:r>
            <a:endParaRPr lang="en-US" dirty="0" smtClean="0"/>
          </a:p>
          <a:p>
            <a:pPr lvl="0"/>
            <a:r>
              <a:rPr lang="en-GB" dirty="0" smtClean="0"/>
              <a:t>It is non-volatile.</a:t>
            </a:r>
            <a:endParaRPr lang="en-US" dirty="0" smtClean="0"/>
          </a:p>
          <a:p>
            <a:pPr lvl="0"/>
            <a:r>
              <a:rPr lang="en-GB" dirty="0" smtClean="0"/>
              <a:t>Stores permanent or semi-permanent instructions from the manufacturer called </a:t>
            </a:r>
            <a:r>
              <a:rPr lang="en-GB" b="1" dirty="0" smtClean="0"/>
              <a:t>firmware</a:t>
            </a:r>
            <a:r>
              <a:rPr lang="en-GB" dirty="0" smtClean="0"/>
              <a:t>. Semi-permanence is brought by the fact that ROM can be programmed according to the user’s specification.</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chemeClr val="tx2">
                    <a:lumMod val="60000"/>
                    <a:lumOff val="40000"/>
                  </a:schemeClr>
                </a:solidFill>
              </a:rPr>
              <a:t>Random Access memory (RAM)</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GB" dirty="0" smtClean="0"/>
              <a:t>This is also known as </a:t>
            </a:r>
            <a:r>
              <a:rPr lang="en-GB" b="1" dirty="0" smtClean="0"/>
              <a:t>working</a:t>
            </a:r>
            <a:r>
              <a:rPr lang="en-GB" dirty="0" smtClean="0"/>
              <a:t> </a:t>
            </a:r>
            <a:r>
              <a:rPr lang="en-GB" b="1" dirty="0" smtClean="0"/>
              <a:t>storage</a:t>
            </a:r>
            <a:r>
              <a:rPr lang="en-GB" dirty="0" smtClean="0"/>
              <a:t> is used to </a:t>
            </a:r>
            <a:r>
              <a:rPr lang="en-GB" b="1" i="1" dirty="0" smtClean="0"/>
              <a:t>hold</a:t>
            </a:r>
            <a:r>
              <a:rPr lang="en-GB" dirty="0" smtClean="0"/>
              <a:t> instructions and data needed by the currently running applications. </a:t>
            </a:r>
            <a:endParaRPr lang="en-GB" smtClean="0"/>
          </a:p>
          <a:p>
            <a:r>
              <a:rPr lang="en-GB" smtClean="0"/>
              <a:t>The </a:t>
            </a:r>
            <a:r>
              <a:rPr lang="en-GB" dirty="0" smtClean="0"/>
              <a:t>information in RAM is continually read, changed and removed. </a:t>
            </a:r>
            <a:endParaRPr lang="en-US" dirty="0" smtClean="0"/>
          </a:p>
          <a:p>
            <a:endParaRPr lang="en-US" dirty="0" smtClean="0"/>
          </a:p>
          <a:p>
            <a:r>
              <a:rPr lang="en-GB" dirty="0" smtClean="0"/>
              <a:t>This memory is known as random access because it can be read directly regardless of the sequence in which it is stored. </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2">
                    <a:lumMod val="75000"/>
                  </a:schemeClr>
                </a:solidFill>
              </a:rPr>
              <a:t>Characteristics of RAM </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r>
              <a:rPr lang="en-GB" b="1" dirty="0" smtClean="0"/>
              <a:t> </a:t>
            </a:r>
            <a:r>
              <a:rPr lang="en-GB" dirty="0" smtClean="0"/>
              <a:t>Data can be read and written in it. </a:t>
            </a:r>
            <a:endParaRPr lang="en-US" dirty="0" smtClean="0"/>
          </a:p>
          <a:p>
            <a:pPr lvl="0"/>
            <a:r>
              <a:rPr lang="en-GB" dirty="0" smtClean="0"/>
              <a:t>RAM is temporary, </a:t>
            </a:r>
            <a:r>
              <a:rPr lang="en-GB" b="1" i="1" dirty="0" smtClean="0"/>
              <a:t>volatile</a:t>
            </a:r>
            <a:r>
              <a:rPr lang="en-GB" dirty="0" smtClean="0"/>
              <a:t>, because its contents disappear when the computer is switched off.</a:t>
            </a:r>
            <a:endParaRPr lang="en-US" dirty="0" smtClean="0"/>
          </a:p>
          <a:p>
            <a:pPr lvl="0"/>
            <a:r>
              <a:rPr lang="en-GB" dirty="0" smtClean="0"/>
              <a:t>Its content is user defined i.e. the user dictates what is to be contained in RAM.</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chemeClr val="accent2">
                    <a:lumMod val="75000"/>
                  </a:schemeClr>
                </a:solidFill>
              </a:rPr>
              <a:t> T</a:t>
            </a:r>
            <a:r>
              <a:rPr lang="en-GB" sz="3200" dirty="0" smtClean="0">
                <a:solidFill>
                  <a:schemeClr val="accent2">
                    <a:lumMod val="75000"/>
                  </a:schemeClr>
                </a:solidFill>
              </a:rPr>
              <a:t>ypes </a:t>
            </a:r>
            <a:r>
              <a:rPr lang="en-GB" sz="3200" dirty="0">
                <a:solidFill>
                  <a:schemeClr val="accent2">
                    <a:lumMod val="75000"/>
                  </a:schemeClr>
                </a:solidFill>
              </a:rPr>
              <a:t>of RAM </a:t>
            </a:r>
            <a:endParaRPr lang="en-US" sz="3200" dirty="0">
              <a:solidFill>
                <a:schemeClr val="accent2">
                  <a:lumMod val="75000"/>
                </a:schemeClr>
              </a:solidFill>
            </a:endParaRPr>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lphaLcPeriod"/>
            </a:pPr>
            <a:r>
              <a:rPr lang="en-GB" dirty="0" smtClean="0">
                <a:solidFill>
                  <a:srgbClr val="7030A0"/>
                </a:solidFill>
              </a:rPr>
              <a:t>Static RAM (</a:t>
            </a:r>
            <a:r>
              <a:rPr lang="en-GB" dirty="0">
                <a:solidFill>
                  <a:srgbClr val="7030A0"/>
                </a:solidFill>
              </a:rPr>
              <a:t>S</a:t>
            </a:r>
            <a:r>
              <a:rPr lang="en-GB" dirty="0" smtClean="0">
                <a:solidFill>
                  <a:srgbClr val="7030A0"/>
                </a:solidFill>
              </a:rPr>
              <a:t>RAM) </a:t>
            </a:r>
            <a:r>
              <a:rPr lang="en-GB" dirty="0" smtClean="0"/>
              <a:t>- A fast type of memory mostly located inside a microprocessor. </a:t>
            </a:r>
          </a:p>
          <a:p>
            <a:pPr marL="514350" lvl="0" indent="-514350">
              <a:buNone/>
            </a:pPr>
            <a:r>
              <a:rPr lang="en-GB" dirty="0"/>
              <a:t>	</a:t>
            </a:r>
            <a:r>
              <a:rPr lang="en-GB" dirty="0" smtClean="0"/>
              <a:t>It is this reason that this memory is used in special types of memory like the </a:t>
            </a:r>
            <a:r>
              <a:rPr lang="en-GB" b="1" dirty="0" smtClean="0"/>
              <a:t>cache memory</a:t>
            </a:r>
            <a:r>
              <a:rPr lang="en-GB" dirty="0" smtClean="0"/>
              <a:t> located in the microprocessor. This memory enhances the processing speed by </a:t>
            </a:r>
            <a:r>
              <a:rPr lang="en-GB" b="1" i="1" dirty="0" smtClean="0"/>
              <a:t>holding</a:t>
            </a:r>
            <a:r>
              <a:rPr lang="en-GB" dirty="0" smtClean="0"/>
              <a:t> data and instructions that are instantly required by the processor.</a:t>
            </a:r>
            <a:endParaRPr lang="en-US" dirty="0" smtClean="0"/>
          </a:p>
          <a:p>
            <a:r>
              <a:rPr lang="en-GB" dirty="0" smtClean="0"/>
              <a:t> </a:t>
            </a:r>
            <a:endParaRPr lang="en-US" dirty="0" smtClean="0"/>
          </a:p>
          <a:p>
            <a:pPr marL="514350" lvl="0" indent="-514350">
              <a:buFont typeface="+mj-lt"/>
              <a:buAutoNum type="alphaLcPeriod" startAt="2"/>
            </a:pPr>
            <a:r>
              <a:rPr lang="en-GB" dirty="0" smtClean="0">
                <a:solidFill>
                  <a:srgbClr val="7030A0"/>
                </a:solidFill>
              </a:rPr>
              <a:t>Dynamic RAM (DRAM) - </a:t>
            </a:r>
            <a:r>
              <a:rPr lang="en-GB" dirty="0" smtClean="0"/>
              <a:t>slower than SRAM.</a:t>
            </a:r>
          </a:p>
          <a:p>
            <a:pPr marL="514350" lvl="0" indent="-514350">
              <a:buNone/>
            </a:pPr>
            <a:r>
              <a:rPr lang="en-GB" dirty="0" smtClean="0"/>
              <a:t>	 it memory requires periodic recharging (refresh) to maintain its storage. The reason is because this memory stores data as charges which leaks away even with constant power supply.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2">
                    <a:lumMod val="60000"/>
                    <a:lumOff val="40000"/>
                  </a:schemeClr>
                </a:solidFill>
              </a:rPr>
              <a:t>Special purpose Memories</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lphaLcPeriod"/>
            </a:pPr>
            <a:r>
              <a:rPr lang="en-GB" b="1" dirty="0" smtClean="0">
                <a:solidFill>
                  <a:srgbClr val="C00000"/>
                </a:solidFill>
              </a:rPr>
              <a:t>Cache memory</a:t>
            </a:r>
            <a:endParaRPr lang="en-US" dirty="0" smtClean="0">
              <a:solidFill>
                <a:srgbClr val="C00000"/>
              </a:solidFill>
            </a:endParaRPr>
          </a:p>
          <a:p>
            <a:pPr>
              <a:buNone/>
            </a:pPr>
            <a:r>
              <a:rPr lang="en-GB" dirty="0" smtClean="0"/>
              <a:t>- The cache (pronounced cash) is a fast type of RAM. There are of three types namely:</a:t>
            </a:r>
            <a:endParaRPr lang="en-US" dirty="0" smtClean="0"/>
          </a:p>
          <a:p>
            <a:pPr marL="571500" indent="-571500">
              <a:buFont typeface="+mj-lt"/>
              <a:buAutoNum type="romanUcPeriod"/>
            </a:pPr>
            <a:r>
              <a:rPr lang="en-GB" b="1" dirty="0" smtClean="0">
                <a:solidFill>
                  <a:srgbClr val="7030A0"/>
                </a:solidFill>
              </a:rPr>
              <a:t>Level 1:</a:t>
            </a:r>
            <a:r>
              <a:rPr lang="en-GB" dirty="0" smtClean="0">
                <a:solidFill>
                  <a:srgbClr val="7030A0"/>
                </a:solidFill>
              </a:rPr>
              <a:t>  </a:t>
            </a:r>
            <a:r>
              <a:rPr lang="en-GB" dirty="0" smtClean="0"/>
              <a:t>Also known as the primary cache located inside the CPU.</a:t>
            </a:r>
            <a:endParaRPr lang="en-US" dirty="0" smtClean="0"/>
          </a:p>
          <a:p>
            <a:pPr marL="571500" indent="-571500">
              <a:buFont typeface="+mj-lt"/>
              <a:buAutoNum type="romanUcPeriod"/>
            </a:pPr>
            <a:r>
              <a:rPr lang="en-GB" b="1" dirty="0" smtClean="0">
                <a:solidFill>
                  <a:srgbClr val="7030A0"/>
                </a:solidFill>
              </a:rPr>
              <a:t>Level 2:</a:t>
            </a:r>
            <a:r>
              <a:rPr lang="en-GB" dirty="0" smtClean="0">
                <a:solidFill>
                  <a:srgbClr val="7030A0"/>
                </a:solidFill>
              </a:rPr>
              <a:t> </a:t>
            </a:r>
            <a:r>
              <a:rPr lang="en-GB" dirty="0" smtClean="0"/>
              <a:t>Also known external cache may be inside the CPU or mounted on the Motherboard.</a:t>
            </a:r>
            <a:endParaRPr lang="en-US" dirty="0" smtClean="0"/>
          </a:p>
          <a:p>
            <a:pPr marL="571500" indent="-571500">
              <a:buFont typeface="+mj-lt"/>
              <a:buAutoNum type="romanUcPeriod"/>
            </a:pPr>
            <a:r>
              <a:rPr lang="en-GB" b="1" dirty="0">
                <a:solidFill>
                  <a:srgbClr val="7030A0"/>
                </a:solidFill>
              </a:rPr>
              <a:t>Level 3:</a:t>
            </a:r>
            <a:r>
              <a:rPr lang="en-GB" dirty="0">
                <a:solidFill>
                  <a:srgbClr val="7030A0"/>
                </a:solidFill>
              </a:rPr>
              <a:t> </a:t>
            </a:r>
            <a:r>
              <a:rPr lang="en-GB" dirty="0"/>
              <a:t>This the latest type of cache that works hand in hand with the level 2 cache to optimise the performance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marL="514350" lvl="0" indent="-514350">
              <a:buFont typeface="+mj-lt"/>
              <a:buAutoNum type="alphaLcPeriod" startAt="2"/>
            </a:pPr>
            <a:endParaRPr lang="en-GB" b="1" dirty="0" smtClean="0">
              <a:solidFill>
                <a:srgbClr val="7030A0"/>
              </a:solidFill>
            </a:endParaRPr>
          </a:p>
          <a:p>
            <a:pPr marL="514350" lvl="0" indent="-514350">
              <a:buFont typeface="+mj-lt"/>
              <a:buAutoNum type="alphaLcPeriod" startAt="2"/>
            </a:pPr>
            <a:r>
              <a:rPr lang="en-GB" b="1" dirty="0" smtClean="0">
                <a:solidFill>
                  <a:srgbClr val="7030A0"/>
                </a:solidFill>
              </a:rPr>
              <a:t>Buffers</a:t>
            </a:r>
          </a:p>
          <a:p>
            <a:pPr marL="514350" lvl="0" indent="-514350">
              <a:buFont typeface="+mj-lt"/>
              <a:buAutoNum type="alphaLcPeriod" startAt="2"/>
            </a:pPr>
            <a:endParaRPr lang="en-US" dirty="0" smtClean="0">
              <a:solidFill>
                <a:srgbClr val="7030A0"/>
              </a:solidFill>
            </a:endParaRPr>
          </a:p>
          <a:p>
            <a:r>
              <a:rPr lang="en-GB" dirty="0" smtClean="0"/>
              <a:t>These are special types of memories found in input/output devices. Input data is held in input buffer while output in the output buffer. E.g. computer printers have buffers where they can store massive documents sent by the CPU fro printing hence freeing the CPU for other urgent tasks.</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514350" lvl="0" indent="-514350">
              <a:buFont typeface="+mj-lt"/>
              <a:buAutoNum type="alphaLcPeriod" startAt="3"/>
            </a:pPr>
            <a:r>
              <a:rPr lang="en-GB" b="1" dirty="0" smtClean="0">
                <a:solidFill>
                  <a:srgbClr val="7030A0"/>
                </a:solidFill>
              </a:rPr>
              <a:t>Registers</a:t>
            </a:r>
            <a:endParaRPr lang="en-US" dirty="0" smtClean="0">
              <a:solidFill>
                <a:srgbClr val="7030A0"/>
              </a:solidFill>
            </a:endParaRPr>
          </a:p>
          <a:p>
            <a:r>
              <a:rPr lang="en-GB" dirty="0" smtClean="0"/>
              <a:t>Registers hold one piece of data at a time and are inside the CPU.  Examples of registers include:</a:t>
            </a:r>
            <a:endParaRPr lang="en-US" dirty="0" smtClean="0"/>
          </a:p>
          <a:p>
            <a:pPr marL="1371600" lvl="2" indent="-571500">
              <a:buFont typeface="+mj-lt"/>
              <a:buAutoNum type="romanLcPeriod"/>
            </a:pPr>
            <a:r>
              <a:rPr lang="en-GB" dirty="0" smtClean="0"/>
              <a:t>Accumulators</a:t>
            </a:r>
            <a:endParaRPr lang="en-US" dirty="0" smtClean="0"/>
          </a:p>
          <a:p>
            <a:pPr marL="1371600" lvl="2" indent="-571500">
              <a:buFont typeface="+mj-lt"/>
              <a:buAutoNum type="romanLcPeriod"/>
            </a:pPr>
            <a:r>
              <a:rPr lang="en-GB" dirty="0" smtClean="0"/>
              <a:t>Instruction Registers</a:t>
            </a:r>
            <a:endParaRPr lang="en-US" dirty="0" smtClean="0"/>
          </a:p>
          <a:p>
            <a:pPr marL="1371600" lvl="2" indent="-571500">
              <a:buFont typeface="+mj-lt"/>
              <a:buAutoNum type="romanLcPeriod"/>
            </a:pPr>
            <a:r>
              <a:rPr lang="en-GB" dirty="0" smtClean="0"/>
              <a:t>Address Registers</a:t>
            </a:r>
            <a:endParaRPr lang="en-US" dirty="0" smtClean="0"/>
          </a:p>
          <a:p>
            <a:pPr marL="1371600" lvl="2" indent="-571500">
              <a:buFont typeface="+mj-lt"/>
              <a:buAutoNum type="romanLcPeriod"/>
            </a:pPr>
            <a:r>
              <a:rPr lang="en-GB" dirty="0" smtClean="0"/>
              <a:t>Storage registers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solidFill>
                  <a:schemeClr val="tx2">
                    <a:lumMod val="60000"/>
                    <a:lumOff val="40000"/>
                  </a:schemeClr>
                </a:solidFill>
              </a:rPr>
              <a:t>Memory Capacities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dirty="0" smtClean="0"/>
              <a:t>Memory and storage capacity is </a:t>
            </a:r>
            <a:r>
              <a:rPr lang="en-GB" dirty="0" smtClean="0"/>
              <a:t>measured in </a:t>
            </a:r>
            <a:r>
              <a:rPr lang="en-GB" dirty="0" smtClean="0"/>
              <a:t>special units called </a:t>
            </a:r>
            <a:r>
              <a:rPr lang="en-GB" b="1" i="1" dirty="0" smtClean="0"/>
              <a:t>bytes</a:t>
            </a:r>
            <a:r>
              <a:rPr lang="en-GB" dirty="0" smtClean="0"/>
              <a:t>. A byte is equivalent to a single character. Characters can be a number from </a:t>
            </a:r>
            <a:r>
              <a:rPr lang="en-GB" b="1" dirty="0" smtClean="0"/>
              <a:t>0 to 9</a:t>
            </a:r>
            <a:r>
              <a:rPr lang="en-GB" dirty="0" smtClean="0"/>
              <a:t>, letters </a:t>
            </a:r>
            <a:r>
              <a:rPr lang="en-GB" b="1" dirty="0" smtClean="0"/>
              <a:t>A to Z </a:t>
            </a:r>
            <a:r>
              <a:rPr lang="en-GB" dirty="0" smtClean="0"/>
              <a:t>or a special symbol. </a:t>
            </a:r>
            <a:r>
              <a:rPr lang="en-GB" dirty="0" err="1" smtClean="0"/>
              <a:t>E.g</a:t>
            </a:r>
            <a:r>
              <a:rPr lang="en-GB" dirty="0" smtClean="0"/>
              <a:t>, a number like 2545 has four bytes while the words, “Am very happy” has 15 bytes since each space and “has 1 byte each.</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buNone/>
            </a:pPr>
            <a:r>
              <a:rPr lang="en-GB" dirty="0" smtClean="0"/>
              <a:t>Memory quantities can be expressed in:</a:t>
            </a:r>
            <a:endParaRPr lang="en-US" dirty="0" smtClean="0"/>
          </a:p>
          <a:p>
            <a:pPr>
              <a:buNone/>
            </a:pPr>
            <a:endParaRPr lang="en-US" dirty="0" smtClean="0"/>
          </a:p>
          <a:p>
            <a:pPr lvl="0">
              <a:buFont typeface="Wingdings" pitchFamily="2" charset="2"/>
              <a:buChar char="Ø"/>
            </a:pPr>
            <a:r>
              <a:rPr lang="en-GB" b="1" dirty="0" smtClean="0"/>
              <a:t>Kilo</a:t>
            </a:r>
            <a:r>
              <a:rPr lang="en-GB" dirty="0" smtClean="0"/>
              <a:t> </a:t>
            </a:r>
            <a:r>
              <a:rPr lang="en-GB" b="1" dirty="0" smtClean="0"/>
              <a:t>bytes</a:t>
            </a:r>
            <a:r>
              <a:rPr lang="en-GB" dirty="0" smtClean="0"/>
              <a:t> (</a:t>
            </a:r>
            <a:r>
              <a:rPr lang="en-GB" b="1" dirty="0" smtClean="0"/>
              <a:t>KB</a:t>
            </a:r>
            <a:r>
              <a:rPr lang="en-GB" dirty="0" smtClean="0"/>
              <a:t>) – 1024 bytes. This is because the computer uses a base 2 system e.g. </a:t>
            </a:r>
            <a:r>
              <a:rPr lang="en-GB" b="1" dirty="0" smtClean="0"/>
              <a:t>2</a:t>
            </a:r>
            <a:r>
              <a:rPr lang="en-GB" b="1" baseline="30000" dirty="0" smtClean="0"/>
              <a:t>n</a:t>
            </a:r>
            <a:r>
              <a:rPr lang="en-GB" dirty="0" smtClean="0"/>
              <a:t>.</a:t>
            </a:r>
            <a:endParaRPr lang="en-US" dirty="0" smtClean="0"/>
          </a:p>
          <a:p>
            <a:pPr>
              <a:buNone/>
            </a:pPr>
            <a:r>
              <a:rPr lang="en-GB" dirty="0" smtClean="0"/>
              <a:t> </a:t>
            </a:r>
            <a:endParaRPr lang="en-US" dirty="0" smtClean="0"/>
          </a:p>
          <a:p>
            <a:pPr lvl="0">
              <a:buFont typeface="Wingdings" pitchFamily="2" charset="2"/>
              <a:buChar char="Ø"/>
            </a:pPr>
            <a:r>
              <a:rPr lang="en-GB" b="1" dirty="0" smtClean="0"/>
              <a:t>Megabyte</a:t>
            </a:r>
            <a:r>
              <a:rPr lang="en-GB" dirty="0" smtClean="0"/>
              <a:t> (</a:t>
            </a:r>
            <a:r>
              <a:rPr lang="en-GB" b="1" dirty="0" smtClean="0"/>
              <a:t>MB</a:t>
            </a:r>
            <a:r>
              <a:rPr lang="en-GB" dirty="0" smtClean="0"/>
              <a:t>) – approximately one million bytes but the actual size is 1,048,576 bytes.</a:t>
            </a:r>
            <a:endParaRPr lang="en-US" dirty="0" smtClean="0"/>
          </a:p>
          <a:p>
            <a:pPr>
              <a:buFont typeface="Wingdings" pitchFamily="2" charset="2"/>
              <a:buChar char="Ø"/>
            </a:pPr>
            <a:endParaRPr lang="en-US" dirty="0" smtClean="0"/>
          </a:p>
          <a:p>
            <a:pPr lvl="0">
              <a:buFont typeface="Wingdings" pitchFamily="2" charset="2"/>
              <a:buChar char="Ø"/>
            </a:pPr>
            <a:r>
              <a:rPr lang="en-GB" b="1" dirty="0" smtClean="0"/>
              <a:t>Gigabytes</a:t>
            </a:r>
            <a:r>
              <a:rPr lang="en-GB" dirty="0" smtClean="0"/>
              <a:t> (</a:t>
            </a:r>
            <a:r>
              <a:rPr lang="en-GB" b="1" dirty="0" smtClean="0"/>
              <a:t>GB</a:t>
            </a:r>
            <a:r>
              <a:rPr lang="en-GB" dirty="0" smtClean="0"/>
              <a:t>) – Approximately one billion bytes but the actual size is 1,073,741,824 bytes. </a:t>
            </a:r>
            <a:endParaRPr lang="en-US" dirty="0" smtClean="0"/>
          </a:p>
          <a:p>
            <a:pPr>
              <a:buNone/>
            </a:pPr>
            <a:endParaRPr lang="en-US" dirty="0" smtClean="0"/>
          </a:p>
          <a:p>
            <a:pPr lvl="0">
              <a:buFont typeface="Wingdings" pitchFamily="2" charset="2"/>
              <a:buChar char="Ø"/>
            </a:pPr>
            <a:r>
              <a:rPr lang="en-GB" b="1" dirty="0" smtClean="0"/>
              <a:t>Terabytes</a:t>
            </a:r>
            <a:r>
              <a:rPr lang="en-GB" dirty="0" smtClean="0"/>
              <a:t> (</a:t>
            </a:r>
            <a:r>
              <a:rPr lang="en-GB" b="1" dirty="0" smtClean="0"/>
              <a:t>TB</a:t>
            </a:r>
            <a:r>
              <a:rPr lang="en-GB" dirty="0" smtClean="0"/>
              <a:t>) – approximately one billion bytes but the actual size is 1,099,511,627,776 bytes.</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algn="ctr">
              <a:buNone/>
            </a:pPr>
            <a:r>
              <a:rPr lang="en-GB" b="1" u="sng" dirty="0" smtClean="0">
                <a:solidFill>
                  <a:schemeClr val="tx2">
                    <a:lumMod val="60000"/>
                    <a:lumOff val="40000"/>
                  </a:schemeClr>
                </a:solidFill>
              </a:rPr>
              <a:t>Overall Functional organisation of the CPU</a:t>
            </a:r>
            <a:endParaRPr lang="en-US" u="sng" dirty="0" smtClean="0">
              <a:solidFill>
                <a:schemeClr val="tx2">
                  <a:lumMod val="60000"/>
                  <a:lumOff val="40000"/>
                </a:schemeClr>
              </a:solidFill>
            </a:endParaRPr>
          </a:p>
          <a:p>
            <a:pPr>
              <a:buNone/>
            </a:pPr>
            <a:r>
              <a:rPr lang="en-GB" dirty="0" smtClean="0"/>
              <a:t>- The ALU, the control unit, and main memory use electrical pathways or links referred to as </a:t>
            </a:r>
            <a:r>
              <a:rPr lang="en-GB" b="1" dirty="0" smtClean="0"/>
              <a:t>buses</a:t>
            </a:r>
            <a:r>
              <a:rPr lang="en-GB" dirty="0" smtClean="0"/>
              <a:t>. There are three types of buses namely:</a:t>
            </a:r>
            <a:endParaRPr lang="en-US" dirty="0" smtClean="0"/>
          </a:p>
          <a:p>
            <a:pPr>
              <a:buNone/>
            </a:pPr>
            <a:r>
              <a:rPr lang="en-GB" dirty="0" smtClean="0"/>
              <a:t> </a:t>
            </a:r>
            <a:endParaRPr lang="en-US" dirty="0" smtClean="0"/>
          </a:p>
          <a:p>
            <a:pPr marL="571500" lvl="0" indent="-571500">
              <a:buFont typeface="+mj-lt"/>
              <a:buAutoNum type="romanLcPeriod"/>
            </a:pPr>
            <a:r>
              <a:rPr lang="en-GB" dirty="0" smtClean="0">
                <a:solidFill>
                  <a:srgbClr val="C00000"/>
                </a:solidFill>
              </a:rPr>
              <a:t>Control bus</a:t>
            </a:r>
            <a:r>
              <a:rPr lang="en-GB" dirty="0" smtClean="0"/>
              <a:t>: This is the pathway for all timing and controlling functions sent by the control unit to other parts of the system.</a:t>
            </a:r>
            <a:endParaRPr lang="en-US" dirty="0" smtClean="0"/>
          </a:p>
          <a:p>
            <a:pPr marL="571500" lvl="0" indent="-571500">
              <a:buFont typeface="+mj-lt"/>
              <a:buAutoNum type="romanLcPeriod"/>
            </a:pPr>
            <a:r>
              <a:rPr lang="en-GB" dirty="0" smtClean="0">
                <a:solidFill>
                  <a:srgbClr val="C00000"/>
                </a:solidFill>
              </a:rPr>
              <a:t>Address bus</a:t>
            </a:r>
            <a:r>
              <a:rPr lang="en-GB" dirty="0" smtClean="0"/>
              <a:t>: This is the pathway used to locate the storage position in memory where the next instruction data to be processed is held.</a:t>
            </a:r>
            <a:endParaRPr lang="en-US" dirty="0" smtClean="0"/>
          </a:p>
          <a:p>
            <a:pPr marL="571500" lvl="0" indent="-571500">
              <a:buFont typeface="+mj-lt"/>
              <a:buAutoNum type="romanLcPeriod"/>
            </a:pPr>
            <a:r>
              <a:rPr lang="en-GB" dirty="0" smtClean="0">
                <a:solidFill>
                  <a:srgbClr val="C00000"/>
                </a:solidFill>
              </a:rPr>
              <a:t>Data bus</a:t>
            </a:r>
            <a:r>
              <a:rPr lang="en-GB" dirty="0" smtClean="0"/>
              <a:t>: This is the pathway where the actual data transfer takes place.</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r>
              <a:rPr lang="en-GB" dirty="0" smtClean="0"/>
              <a:t>The basic functional parts of the CPU are the: </a:t>
            </a:r>
            <a:endParaRPr lang="en-US" dirty="0" smtClean="0"/>
          </a:p>
          <a:p>
            <a:pPr marL="971550" lvl="1" indent="-571500">
              <a:buFont typeface="+mj-lt"/>
              <a:buAutoNum type="romanUcPeriod"/>
            </a:pPr>
            <a:r>
              <a:rPr lang="en-GB" dirty="0" smtClean="0">
                <a:solidFill>
                  <a:srgbClr val="C00000"/>
                </a:solidFill>
              </a:rPr>
              <a:t>Control unit (CU)</a:t>
            </a:r>
            <a:endParaRPr lang="en-US" dirty="0" smtClean="0">
              <a:solidFill>
                <a:srgbClr val="C00000"/>
              </a:solidFill>
            </a:endParaRPr>
          </a:p>
          <a:p>
            <a:pPr marL="971550" lvl="1" indent="-571500">
              <a:buFont typeface="+mj-lt"/>
              <a:buAutoNum type="romanUcPeriod"/>
            </a:pPr>
            <a:r>
              <a:rPr lang="en-GB" dirty="0" smtClean="0">
                <a:solidFill>
                  <a:srgbClr val="C00000"/>
                </a:solidFill>
              </a:rPr>
              <a:t>Arithmetic and Logic Unit (ALU)</a:t>
            </a:r>
            <a:endParaRPr lang="en-US" dirty="0" smtClean="0">
              <a:solidFill>
                <a:srgbClr val="C00000"/>
              </a:solidFill>
            </a:endParaRPr>
          </a:p>
          <a:p>
            <a:pPr marL="971550" lvl="1" indent="-571500">
              <a:buFont typeface="+mj-lt"/>
              <a:buAutoNum type="romanUcPeriod"/>
            </a:pPr>
            <a:r>
              <a:rPr lang="en-GB" dirty="0" smtClean="0">
                <a:solidFill>
                  <a:srgbClr val="C00000"/>
                </a:solidFill>
              </a:rPr>
              <a:t>Main Memory </a:t>
            </a:r>
            <a:endParaRPr lang="en-US" dirty="0" smtClean="0">
              <a:solidFill>
                <a:srgbClr val="C00000"/>
              </a:solidFill>
            </a:endParaRPr>
          </a:p>
          <a:p>
            <a:pPr>
              <a:buNone/>
            </a:pPr>
            <a:r>
              <a:rPr lang="en-GB" dirty="0" smtClean="0"/>
              <a:t>-This can be illustrated as shown below.</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ctr">
              <a:buNone/>
            </a:pPr>
            <a:r>
              <a:rPr lang="en-GB" b="1" dirty="0" smtClean="0">
                <a:solidFill>
                  <a:schemeClr val="tx2">
                    <a:lumMod val="60000"/>
                    <a:lumOff val="40000"/>
                  </a:schemeClr>
                </a:solidFill>
              </a:rPr>
              <a:t>TYPES OF PROCESSORS</a:t>
            </a:r>
            <a:endParaRPr lang="en-US" dirty="0" smtClean="0">
              <a:solidFill>
                <a:schemeClr val="tx2">
                  <a:lumMod val="60000"/>
                  <a:lumOff val="40000"/>
                </a:schemeClr>
              </a:solidFill>
            </a:endParaRPr>
          </a:p>
          <a:p>
            <a:r>
              <a:rPr lang="en-GB" dirty="0" smtClean="0"/>
              <a:t>A processor consists of an inbuilt set of instructions known as </a:t>
            </a:r>
            <a:r>
              <a:rPr lang="en-GB" b="1" dirty="0" smtClean="0"/>
              <a:t>instructions set</a:t>
            </a:r>
            <a:r>
              <a:rPr lang="en-GB" dirty="0" smtClean="0"/>
              <a:t>. Therefore, processors can be classified into two categories depending on the number of instruction sets.</a:t>
            </a:r>
            <a:endParaRPr lang="en-US" dirty="0" smtClean="0"/>
          </a:p>
          <a:p>
            <a:pPr marL="571500" lvl="0" indent="-571500">
              <a:buFont typeface="+mj-lt"/>
              <a:buAutoNum type="romanLcPeriod"/>
            </a:pPr>
            <a:r>
              <a:rPr lang="en-GB" dirty="0" smtClean="0">
                <a:solidFill>
                  <a:schemeClr val="accent6">
                    <a:lumMod val="50000"/>
                  </a:schemeClr>
                </a:solidFill>
              </a:rPr>
              <a:t>Complex Instruction Set Computer (CISC)</a:t>
            </a:r>
            <a:endParaRPr lang="en-US" dirty="0" smtClean="0">
              <a:solidFill>
                <a:schemeClr val="accent6">
                  <a:lumMod val="50000"/>
                </a:schemeClr>
              </a:solidFill>
            </a:endParaRPr>
          </a:p>
          <a:p>
            <a:pPr marL="571500" lvl="0" indent="-571500">
              <a:buFont typeface="+mj-lt"/>
              <a:buAutoNum type="romanLcPeriod"/>
            </a:pPr>
            <a:r>
              <a:rPr lang="en-GB" dirty="0" smtClean="0">
                <a:solidFill>
                  <a:schemeClr val="accent6">
                    <a:lumMod val="50000"/>
                  </a:schemeClr>
                </a:solidFill>
              </a:rPr>
              <a:t>Reduced Instruction Set Computer (RISC)</a:t>
            </a:r>
            <a:endParaRPr lang="en-US" dirty="0" smtClean="0">
              <a:solidFill>
                <a:schemeClr val="accent6">
                  <a:lumMod val="50000"/>
                </a:schemeClr>
              </a:solidFill>
            </a:endParaRPr>
          </a:p>
          <a:p>
            <a:pPr>
              <a:buNone/>
            </a:pPr>
            <a:endParaRPr lang="en-US" dirty="0" smtClean="0"/>
          </a:p>
          <a:p>
            <a:pPr marL="571500" indent="-571500">
              <a:buFont typeface="+mj-lt"/>
              <a:buAutoNum type="romanLcPeriod"/>
            </a:pPr>
            <a:r>
              <a:rPr lang="en-GB" u="sng" dirty="0" smtClean="0">
                <a:solidFill>
                  <a:schemeClr val="accent6">
                    <a:lumMod val="50000"/>
                  </a:schemeClr>
                </a:solidFill>
              </a:rPr>
              <a:t>Complex Instruction set computers or computing, CISC</a:t>
            </a:r>
            <a:endParaRPr lang="en-US" dirty="0" smtClean="0">
              <a:solidFill>
                <a:schemeClr val="accent6">
                  <a:lumMod val="50000"/>
                </a:schemeClr>
              </a:solidFill>
            </a:endParaRPr>
          </a:p>
          <a:p>
            <a:pPr marL="571500" indent="-571500">
              <a:buNone/>
            </a:pPr>
            <a:r>
              <a:rPr lang="en-GB" dirty="0" smtClean="0"/>
              <a:t>	These are made up of a large number of complex instructions set. E.g. of this Intel Pentium, PDP – II processor</a:t>
            </a:r>
            <a:endParaRPr lang="en-US" dirty="0" smtClean="0"/>
          </a:p>
          <a:p>
            <a:pPr marL="571500" indent="-571500">
              <a:buNone/>
            </a:pPr>
            <a:r>
              <a:rPr lang="en-GB" dirty="0" smtClean="0">
                <a:solidFill>
                  <a:schemeClr val="accent6">
                    <a:lumMod val="50000"/>
                  </a:schemeClr>
                </a:solidFill>
              </a:rPr>
              <a:t>ii. </a:t>
            </a:r>
            <a:r>
              <a:rPr lang="en-GB" dirty="0" smtClean="0"/>
              <a:t>   </a:t>
            </a:r>
            <a:r>
              <a:rPr lang="en-GB" u="sng" dirty="0" smtClean="0">
                <a:solidFill>
                  <a:schemeClr val="accent6">
                    <a:lumMod val="50000"/>
                  </a:schemeClr>
                </a:solidFill>
              </a:rPr>
              <a:t>Reduced instruction set computers or computing, RISC</a:t>
            </a:r>
            <a:endParaRPr lang="en-US" dirty="0" smtClean="0">
              <a:solidFill>
                <a:schemeClr val="accent6">
                  <a:lumMod val="50000"/>
                </a:schemeClr>
              </a:solidFill>
            </a:endParaRPr>
          </a:p>
          <a:p>
            <a:pPr>
              <a:buNone/>
            </a:pPr>
            <a:r>
              <a:rPr lang="en-GB" dirty="0" smtClean="0"/>
              <a:t>This uses fewer instructions set compared to CISC. </a:t>
            </a:r>
            <a:endParaRPr lang="en-US" dirty="0" smtClean="0"/>
          </a:p>
          <a:p>
            <a:pPr>
              <a:buNone/>
            </a:pPr>
            <a:r>
              <a:rPr lang="en-GB" dirty="0" smtClean="0"/>
              <a:t> </a:t>
            </a:r>
            <a:r>
              <a:rPr lang="en-GB" b="1" dirty="0" smtClean="0"/>
              <a:t>Note:</a:t>
            </a:r>
            <a:r>
              <a:rPr lang="en-GB" dirty="0" smtClean="0"/>
              <a:t> make Trends in processor technology and speed.</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t>OUTPUT DEVICES</a:t>
            </a:r>
            <a:endParaRPr lang="en-US" dirty="0"/>
          </a:p>
        </p:txBody>
      </p:sp>
      <p:sp>
        <p:nvSpPr>
          <p:cNvPr id="3" name="Content Placeholder 2"/>
          <p:cNvSpPr>
            <a:spLocks noGrp="1"/>
          </p:cNvSpPr>
          <p:nvPr>
            <p:ph idx="1"/>
          </p:nvPr>
        </p:nvSpPr>
        <p:spPr>
          <a:xfrm>
            <a:off x="609600" y="304800"/>
            <a:ext cx="8229600" cy="6096000"/>
          </a:xfrm>
        </p:spPr>
        <p:txBody>
          <a:bodyPr/>
          <a:lstStyle/>
          <a:p>
            <a:endParaRPr lang="en-GB" dirty="0" smtClean="0"/>
          </a:p>
          <a:p>
            <a:pPr>
              <a:buNone/>
            </a:pPr>
            <a:r>
              <a:rPr lang="en-GB" dirty="0" smtClean="0"/>
              <a:t>	Output devices are peripheral devices that a computer uses to give out information produced after the processing operations. </a:t>
            </a:r>
          </a:p>
          <a:p>
            <a:pPr>
              <a:buNone/>
            </a:pPr>
            <a:r>
              <a:rPr lang="en-GB" dirty="0" smtClean="0"/>
              <a:t>	These devices can be classified into two categories namely:</a:t>
            </a:r>
            <a:endParaRPr lang="en-US" dirty="0" smtClean="0"/>
          </a:p>
          <a:p>
            <a:pPr lvl="2"/>
            <a:r>
              <a:rPr lang="en-GB" dirty="0" smtClean="0">
                <a:solidFill>
                  <a:schemeClr val="accent6">
                    <a:lumMod val="50000"/>
                  </a:schemeClr>
                </a:solidFill>
              </a:rPr>
              <a:t>Soft copy output devices</a:t>
            </a:r>
            <a:endParaRPr lang="en-US" dirty="0" smtClean="0">
              <a:solidFill>
                <a:schemeClr val="accent6">
                  <a:lumMod val="50000"/>
                </a:schemeClr>
              </a:solidFill>
            </a:endParaRPr>
          </a:p>
          <a:p>
            <a:pPr lvl="2"/>
            <a:r>
              <a:rPr lang="en-GB" dirty="0" smtClean="0">
                <a:solidFill>
                  <a:schemeClr val="accent6">
                    <a:lumMod val="50000"/>
                  </a:schemeClr>
                </a:solidFill>
              </a:rPr>
              <a:t>Hard copy output devices</a:t>
            </a:r>
            <a:endParaRPr lang="en-US" dirty="0" smtClean="0">
              <a:solidFill>
                <a:schemeClr val="accent6">
                  <a:lumMod val="50000"/>
                </a:schemeClr>
              </a:solidFill>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b="1" dirty="0" smtClean="0">
                <a:solidFill>
                  <a:srgbClr val="0070C0"/>
                </a:solidFill>
              </a:rPr>
              <a:t/>
            </a:r>
            <a:br>
              <a:rPr lang="en-GB" b="1" dirty="0" smtClean="0">
                <a:solidFill>
                  <a:srgbClr val="0070C0"/>
                </a:solidFill>
              </a:rPr>
            </a:br>
            <a:r>
              <a:rPr lang="en-GB" b="1" dirty="0" smtClean="0">
                <a:solidFill>
                  <a:srgbClr val="0070C0"/>
                </a:solidFill>
              </a:rPr>
              <a:t>Soft copy output devices</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1066800"/>
            <a:ext cx="8229600" cy="4754563"/>
          </a:xfrm>
        </p:spPr>
        <p:txBody>
          <a:bodyPr>
            <a:normAutofit fontScale="70000" lnSpcReduction="20000"/>
          </a:bodyPr>
          <a:lstStyle/>
          <a:p>
            <a:r>
              <a:rPr lang="en-GB" dirty="0" smtClean="0"/>
              <a:t>Soft copy refers to </a:t>
            </a:r>
            <a:r>
              <a:rPr lang="en-GB" b="1" i="1" dirty="0" smtClean="0"/>
              <a:t>intangible</a:t>
            </a:r>
            <a:r>
              <a:rPr lang="en-GB" dirty="0" smtClean="0"/>
              <a:t> output that can be seen or heard; such as screen display and sound. </a:t>
            </a:r>
          </a:p>
          <a:p>
            <a:pPr>
              <a:buNone/>
            </a:pPr>
            <a:r>
              <a:rPr lang="en-GB" dirty="0" smtClean="0"/>
              <a:t>	</a:t>
            </a:r>
            <a:r>
              <a:rPr lang="en-GB" dirty="0" err="1" smtClean="0"/>
              <a:t>Eg</a:t>
            </a:r>
            <a:r>
              <a:rPr lang="en-GB" dirty="0" smtClean="0"/>
              <a:t> : monitors, LCD projectors and speakers.</a:t>
            </a:r>
            <a:endParaRPr lang="en-US" dirty="0" smtClean="0"/>
          </a:p>
          <a:p>
            <a:pPr>
              <a:buNone/>
            </a:pPr>
            <a:endParaRPr lang="en-US" dirty="0" smtClean="0"/>
          </a:p>
          <a:p>
            <a:pPr marL="514350" indent="-514350" algn="ctr">
              <a:buFont typeface="+mj-lt"/>
              <a:buAutoNum type="arabicPeriod"/>
            </a:pPr>
            <a:r>
              <a:rPr lang="en-GB" b="1" dirty="0" smtClean="0">
                <a:solidFill>
                  <a:srgbClr val="0070C0"/>
                </a:solidFill>
              </a:rPr>
              <a:t>Monitors</a:t>
            </a:r>
            <a:endParaRPr lang="en-US" dirty="0" smtClean="0">
              <a:solidFill>
                <a:srgbClr val="0070C0"/>
              </a:solidFill>
            </a:endParaRPr>
          </a:p>
          <a:p>
            <a:r>
              <a:rPr lang="en-GB" dirty="0" smtClean="0"/>
              <a:t>A monitor also known as Visual Display Unit (VDU) or the screen, is used to display information in the form of text, pictures and video, enabling the user to monitor what is going on in the computer. </a:t>
            </a:r>
            <a:endParaRPr lang="en-US" dirty="0" smtClean="0"/>
          </a:p>
          <a:p>
            <a:r>
              <a:rPr lang="en-GB" dirty="0" smtClean="0"/>
              <a:t>There are three most common types of monitors namely:-</a:t>
            </a:r>
            <a:endParaRPr lang="en-US" dirty="0" smtClean="0"/>
          </a:p>
          <a:p>
            <a:pPr lvl="2"/>
            <a:r>
              <a:rPr lang="en-GB" b="1" dirty="0" smtClean="0"/>
              <a:t>Cathode Ray Tube (CRT) monitors</a:t>
            </a:r>
            <a:endParaRPr lang="en-US" b="1" dirty="0" smtClean="0"/>
          </a:p>
          <a:p>
            <a:pPr lvl="2"/>
            <a:r>
              <a:rPr lang="en-GB" b="1" dirty="0" smtClean="0"/>
              <a:t>Liquid Crystal Display (LCD) monitors</a:t>
            </a:r>
            <a:endParaRPr lang="en-US" b="1" dirty="0" smtClean="0"/>
          </a:p>
          <a:p>
            <a:pPr lvl="2"/>
            <a:r>
              <a:rPr lang="en-GB" b="1" dirty="0" smtClean="0"/>
              <a:t>Gas Plasma Display (GPD) monitors  </a:t>
            </a:r>
          </a:p>
          <a:p>
            <a:pPr lvl="2">
              <a:buNone/>
            </a:pPr>
            <a:endParaRPr lang="en-US" b="1" dirty="0" smtClean="0"/>
          </a:p>
          <a:p>
            <a:r>
              <a:rPr lang="en-US" dirty="0" smtClean="0"/>
              <a:t>NB : </a:t>
            </a:r>
            <a:r>
              <a:rPr lang="en-GB" dirty="0" smtClean="0"/>
              <a:t>The LCDs and the Gas plasmas are referred to as</a:t>
            </a:r>
            <a:r>
              <a:rPr lang="en-GB" b="1" dirty="0" smtClean="0"/>
              <a:t> flat–panel displays.</a:t>
            </a:r>
            <a:endParaRPr lang="en-US" b="1"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marL="514350" indent="-514350">
              <a:buFont typeface="+mj-lt"/>
              <a:buAutoNum type="alphaLcParenR"/>
            </a:pPr>
            <a:r>
              <a:rPr lang="en-GB" b="1" dirty="0" smtClean="0">
                <a:solidFill>
                  <a:schemeClr val="accent6">
                    <a:lumMod val="50000"/>
                  </a:schemeClr>
                </a:solidFill>
              </a:rPr>
              <a:t>Cathode Ray Tube monitors</a:t>
            </a:r>
            <a:endParaRPr lang="en-US" dirty="0" smtClean="0">
              <a:solidFill>
                <a:schemeClr val="accent6">
                  <a:lumMod val="50000"/>
                </a:schemeClr>
              </a:solidFill>
            </a:endParaRPr>
          </a:p>
          <a:p>
            <a:pPr marL="514350" indent="-514350">
              <a:buNone/>
            </a:pPr>
            <a:r>
              <a:rPr lang="en-GB" dirty="0" smtClean="0"/>
              <a:t>	A CRT monitor consists of along glass tube with an electron gun on one end and the screen on the other end. The electron gun shoots electrons to illuminate the screen and is coated with tiny phosphorus dots. The three dots consist of three display colours i.e. red, green and blue to make a pixel. </a:t>
            </a:r>
            <a:endParaRPr lang="en-US" dirty="0" smtClean="0"/>
          </a:p>
          <a:p>
            <a:pPr marL="514350" indent="-514350">
              <a:buNone/>
            </a:pPr>
            <a:r>
              <a:rPr lang="en-GB" dirty="0" smtClean="0"/>
              <a:t> </a:t>
            </a:r>
            <a:endParaRPr lang="en-US" dirty="0" smtClean="0"/>
          </a:p>
          <a:p>
            <a:pPr marL="514350" indent="-514350">
              <a:buNone/>
            </a:pPr>
            <a:r>
              <a:rPr lang="en-GB" b="1" dirty="0" smtClean="0">
                <a:solidFill>
                  <a:schemeClr val="accent6">
                    <a:lumMod val="50000"/>
                  </a:schemeClr>
                </a:solidFill>
              </a:rPr>
              <a:t>b) </a:t>
            </a:r>
            <a:r>
              <a:rPr lang="en-GB" b="1" dirty="0" smtClean="0"/>
              <a:t>	</a:t>
            </a:r>
            <a:r>
              <a:rPr lang="en-GB" b="1" dirty="0" smtClean="0">
                <a:solidFill>
                  <a:schemeClr val="accent6">
                    <a:lumMod val="50000"/>
                  </a:schemeClr>
                </a:solidFill>
              </a:rPr>
              <a:t>Liquid Crystal Display (LCD) monitors </a:t>
            </a:r>
            <a:endParaRPr lang="en-US" dirty="0" smtClean="0">
              <a:solidFill>
                <a:schemeClr val="accent6">
                  <a:lumMod val="50000"/>
                </a:schemeClr>
              </a:solidFill>
            </a:endParaRPr>
          </a:p>
          <a:p>
            <a:pPr>
              <a:buNone/>
            </a:pPr>
            <a:r>
              <a:rPr lang="en-GB" dirty="0" smtClean="0"/>
              <a:t>	A Liquid Crystal Display is made of special liquid crystals. LCDs are less bulky, consume less power and have little effect on the eyes. LCDs are generally replacing CRTs on desktop computers. </a:t>
            </a:r>
            <a:endParaRPr lang="en-US" dirty="0" smtClean="0"/>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Font typeface="Wingdings" pitchFamily="2" charset="2"/>
              <a:buChar char="§"/>
            </a:pPr>
            <a:r>
              <a:rPr lang="en-GB" dirty="0" smtClean="0"/>
              <a:t>There are two technologies used to make LCDs the </a:t>
            </a:r>
            <a:r>
              <a:rPr lang="en-GB" b="1" i="1" dirty="0" smtClean="0"/>
              <a:t>passive</a:t>
            </a:r>
            <a:r>
              <a:rPr lang="en-GB" i="1" dirty="0" smtClean="0"/>
              <a:t> </a:t>
            </a:r>
            <a:r>
              <a:rPr lang="en-GB" b="1" i="1" dirty="0" smtClean="0"/>
              <a:t>matrix</a:t>
            </a:r>
            <a:r>
              <a:rPr lang="en-GB" dirty="0" smtClean="0"/>
              <a:t> and </a:t>
            </a:r>
            <a:r>
              <a:rPr lang="en-GB" smtClean="0"/>
              <a:t>the </a:t>
            </a:r>
            <a:r>
              <a:rPr lang="en-GB" b="1" i="1" smtClean="0"/>
              <a:t>active</a:t>
            </a:r>
            <a:r>
              <a:rPr lang="en-GB" i="1" smtClean="0"/>
              <a:t> </a:t>
            </a:r>
            <a:r>
              <a:rPr lang="en-GB" b="1" i="1" dirty="0" smtClean="0"/>
              <a:t>matrix</a:t>
            </a:r>
            <a:r>
              <a:rPr lang="en-GB" dirty="0" smtClean="0"/>
              <a:t>. </a:t>
            </a:r>
          </a:p>
          <a:p>
            <a:pPr>
              <a:buFont typeface="Wingdings" pitchFamily="2" charset="2"/>
              <a:buChar char="§"/>
            </a:pPr>
            <a:r>
              <a:rPr lang="en-GB" dirty="0" smtClean="0"/>
              <a:t>In passive matrix, LCDs create images by scanning the entire screen. These LCDs require less power but have poor clarity. </a:t>
            </a:r>
            <a:endParaRPr lang="en-US" dirty="0" smtClean="0"/>
          </a:p>
          <a:p>
            <a:pPr>
              <a:buFont typeface="Wingdings" pitchFamily="2" charset="2"/>
              <a:buChar char="§"/>
            </a:pPr>
            <a:r>
              <a:rPr lang="en-GB" dirty="0" smtClean="0"/>
              <a:t>On the other, hand active matrix are made using the </a:t>
            </a:r>
            <a:r>
              <a:rPr lang="en-GB" b="1" i="1" dirty="0" smtClean="0"/>
              <a:t>Thin Film Transistor(TFT) </a:t>
            </a:r>
            <a:r>
              <a:rPr lang="en-GB" i="1" dirty="0" smtClean="0"/>
              <a:t>technology</a:t>
            </a:r>
            <a:r>
              <a:rPr lang="en-GB" dirty="0" smtClean="0"/>
              <a:t>, These TFTs consume more energy than the Passive matrix but offer better clarity.</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GB" b="1" dirty="0" smtClean="0">
                <a:solidFill>
                  <a:schemeClr val="accent6">
                    <a:lumMod val="50000"/>
                  </a:schemeClr>
                </a:solidFill>
              </a:rPr>
              <a:t>		c)  Gas plasma displays</a:t>
            </a:r>
            <a:endParaRPr lang="en-US" dirty="0" smtClean="0">
              <a:solidFill>
                <a:schemeClr val="accent6">
                  <a:lumMod val="50000"/>
                </a:schemeClr>
              </a:solidFill>
            </a:endParaRPr>
          </a:p>
          <a:p>
            <a:pPr>
              <a:buNone/>
            </a:pPr>
            <a:r>
              <a:rPr lang="en-GB" dirty="0" smtClean="0"/>
              <a:t>-	GPDs resemble LCDs only that they make use of gas instead of liquid crystals. </a:t>
            </a:r>
          </a:p>
          <a:p>
            <a:pPr>
              <a:buNone/>
            </a:pPr>
            <a:r>
              <a:rPr lang="en-GB" dirty="0" smtClean="0"/>
              <a:t>-	They contain millions of pixels that are illuminated by charged neon gas.</a:t>
            </a:r>
          </a:p>
          <a:p>
            <a:pPr>
              <a:buNone/>
            </a:pPr>
            <a:r>
              <a:rPr lang="en-GB" dirty="0" smtClean="0"/>
              <a:t>- 	Unlike LCDs, the images produced by the gas plasma do not suffer from angle distortion.</a:t>
            </a:r>
          </a:p>
          <a:p>
            <a:pPr>
              <a:buNone/>
            </a:pPr>
            <a:r>
              <a:rPr lang="en-GB" dirty="0" smtClean="0"/>
              <a:t>-	This technology is used to make or produce </a:t>
            </a:r>
            <a:r>
              <a:rPr lang="en-GB" b="1" i="1" dirty="0" smtClean="0"/>
              <a:t>High Definition TVs</a:t>
            </a:r>
            <a:r>
              <a:rPr lang="en-GB" dirty="0" smtClean="0"/>
              <a:t> (HDTV) and wall display screens.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60000"/>
                    <a:lumOff val="40000"/>
                  </a:schemeClr>
                </a:solidFill>
              </a:rPr>
              <a:t>Monitor display terminologies</a:t>
            </a: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marL="571500" lvl="0" indent="-571500">
              <a:buFont typeface="+mj-lt"/>
              <a:buAutoNum type="romanLcPeriod"/>
            </a:pPr>
            <a:r>
              <a:rPr lang="en-GB" b="1" dirty="0" smtClean="0">
                <a:solidFill>
                  <a:schemeClr val="accent6">
                    <a:lumMod val="50000"/>
                  </a:schemeClr>
                </a:solidFill>
              </a:rPr>
              <a:t>Pixel:</a:t>
            </a:r>
            <a:r>
              <a:rPr lang="en-GB" dirty="0" smtClean="0"/>
              <a:t> These are tiny dots which are used to form the images displayed on the screen. In colour monitors, a pixel has the three primary colours namely </a:t>
            </a:r>
            <a:r>
              <a:rPr lang="en-GB" dirty="0" smtClean="0">
                <a:solidFill>
                  <a:srgbClr val="FF0000"/>
                </a:solidFill>
              </a:rPr>
              <a:t>red</a:t>
            </a:r>
            <a:r>
              <a:rPr lang="en-GB" dirty="0" smtClean="0"/>
              <a:t>, </a:t>
            </a:r>
            <a:r>
              <a:rPr lang="en-GB" dirty="0" smtClean="0">
                <a:solidFill>
                  <a:srgbClr val="00B050"/>
                </a:solidFill>
              </a:rPr>
              <a:t>green</a:t>
            </a:r>
            <a:r>
              <a:rPr lang="en-GB" dirty="0" smtClean="0"/>
              <a:t> and </a:t>
            </a:r>
            <a:r>
              <a:rPr lang="en-GB" dirty="0" smtClean="0">
                <a:solidFill>
                  <a:srgbClr val="0070C0"/>
                </a:solidFill>
              </a:rPr>
              <a:t>blue</a:t>
            </a:r>
            <a:r>
              <a:rPr lang="en-GB" dirty="0" smtClean="0"/>
              <a:t>. </a:t>
            </a:r>
            <a:endParaRPr lang="en-US" dirty="0" smtClean="0"/>
          </a:p>
          <a:p>
            <a:pPr marL="571500" lvl="0" indent="-571500">
              <a:buFont typeface="+mj-lt"/>
              <a:buAutoNum type="romanLcPeriod"/>
            </a:pPr>
            <a:r>
              <a:rPr lang="en-GB" b="1" dirty="0" smtClean="0">
                <a:solidFill>
                  <a:schemeClr val="accent6">
                    <a:lumMod val="50000"/>
                  </a:schemeClr>
                </a:solidFill>
              </a:rPr>
              <a:t>Colour depth:</a:t>
            </a:r>
            <a:r>
              <a:rPr lang="en-GB" dirty="0" smtClean="0">
                <a:solidFill>
                  <a:schemeClr val="accent6">
                    <a:lumMod val="50000"/>
                  </a:schemeClr>
                </a:solidFill>
              </a:rPr>
              <a:t> </a:t>
            </a:r>
            <a:r>
              <a:rPr lang="en-GB" dirty="0" smtClean="0"/>
              <a:t>refer to the number of colours which can be displayed by the pixel. It is measured in bits.</a:t>
            </a:r>
            <a:endParaRPr lang="en-US" dirty="0" smtClean="0"/>
          </a:p>
          <a:p>
            <a:pPr marL="571500" lvl="0" indent="-571500">
              <a:buFont typeface="+mj-lt"/>
              <a:buAutoNum type="romanLcPeriod"/>
            </a:pPr>
            <a:r>
              <a:rPr lang="en-GB" b="1" dirty="0" smtClean="0">
                <a:solidFill>
                  <a:schemeClr val="accent6">
                    <a:lumMod val="50000"/>
                  </a:schemeClr>
                </a:solidFill>
              </a:rPr>
              <a:t>Resolution:</a:t>
            </a:r>
            <a:r>
              <a:rPr lang="en-GB" dirty="0" smtClean="0">
                <a:solidFill>
                  <a:schemeClr val="accent6">
                    <a:lumMod val="50000"/>
                  </a:schemeClr>
                </a:solidFill>
              </a:rPr>
              <a:t> </a:t>
            </a:r>
            <a:r>
              <a:rPr lang="en-GB" dirty="0" smtClean="0"/>
              <a:t>This is the number of pixels per inch on the screen usually given in </a:t>
            </a:r>
            <a:r>
              <a:rPr lang="en-GB" i="1" dirty="0" smtClean="0"/>
              <a:t>dots per inch or bits</a:t>
            </a:r>
            <a:r>
              <a:rPr lang="en-GB" dirty="0" smtClean="0"/>
              <a:t>. The higher the resolution, the more the number of pixels per square inch, hence clearer the images.</a:t>
            </a:r>
            <a:endParaRPr lang="en-US" dirty="0" smtClean="0"/>
          </a:p>
          <a:p>
            <a:pPr marL="571500" lvl="0" indent="-571500">
              <a:buFont typeface="+mj-lt"/>
              <a:buAutoNum type="romanLcPeriod"/>
            </a:pPr>
            <a:r>
              <a:rPr lang="en-GB" b="1" dirty="0" smtClean="0">
                <a:solidFill>
                  <a:schemeClr val="accent6">
                    <a:lumMod val="50000"/>
                  </a:schemeClr>
                </a:solidFill>
              </a:rPr>
              <a:t>Refresh rate</a:t>
            </a:r>
            <a:r>
              <a:rPr lang="en-GB" dirty="0" smtClean="0">
                <a:solidFill>
                  <a:schemeClr val="accent6">
                    <a:lumMod val="50000"/>
                  </a:schemeClr>
                </a:solidFill>
              </a:rPr>
              <a:t>: </a:t>
            </a:r>
            <a:r>
              <a:rPr lang="en-GB" dirty="0" smtClean="0"/>
              <a:t>Since CRTs cannot hold an image for along time, image in the video RAM is used to refresh the one on the screen as long as necessary. If a screen has a low refresh rate, images tend to flicker hence causing eyestrain. </a:t>
            </a:r>
            <a:endParaRPr lang="en-US" dirty="0" smtClean="0"/>
          </a:p>
          <a:p>
            <a:pPr marL="571500" lvl="0" indent="-571500">
              <a:buFont typeface="+mj-lt"/>
              <a:buAutoNum type="romanLcPeriod"/>
            </a:pPr>
            <a:r>
              <a:rPr lang="en-GB" b="1" dirty="0" smtClean="0">
                <a:solidFill>
                  <a:schemeClr val="accent6">
                    <a:lumMod val="50000"/>
                  </a:schemeClr>
                </a:solidFill>
              </a:rPr>
              <a:t>Display size</a:t>
            </a:r>
            <a:r>
              <a:rPr lang="en-GB" dirty="0" smtClean="0">
                <a:solidFill>
                  <a:schemeClr val="accent6">
                    <a:lumMod val="50000"/>
                  </a:schemeClr>
                </a:solidFill>
              </a:rPr>
              <a:t>: </a:t>
            </a:r>
            <a:r>
              <a:rPr lang="en-GB" dirty="0" smtClean="0"/>
              <a:t>is measured in inches as diagonal length of the screen measured from top to bottom left.</a:t>
            </a: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dirty="0" smtClean="0">
                <a:solidFill>
                  <a:srgbClr val="0070C0"/>
                </a:solidFill>
              </a:rPr>
              <a:t>Video adapters </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en-GB" dirty="0" smtClean="0"/>
              <a:t>For a monitor to display information, it must be connected through a video port to a video adapter plugged or integrated on the motherboard. A video adapter determines the resolutions and clarity of the monitor. </a:t>
            </a:r>
          </a:p>
          <a:p>
            <a:r>
              <a:rPr lang="en-GB" dirty="0" smtClean="0"/>
              <a:t>Examples of video adapters in order of oldest to the latest</a:t>
            </a:r>
            <a:endParaRPr lang="en-US" dirty="0" smtClean="0"/>
          </a:p>
          <a:p>
            <a:pPr lvl="1"/>
            <a:r>
              <a:rPr lang="en-GB" dirty="0" smtClean="0"/>
              <a:t>Colour Graphics Adapter (CGA)</a:t>
            </a:r>
            <a:endParaRPr lang="en-US" dirty="0" smtClean="0"/>
          </a:p>
          <a:p>
            <a:pPr lvl="1"/>
            <a:r>
              <a:rPr lang="en-GB" dirty="0" smtClean="0"/>
              <a:t>Enhanced Graphics Adapter (EGA)</a:t>
            </a:r>
            <a:endParaRPr lang="en-US" dirty="0" smtClean="0"/>
          </a:p>
          <a:p>
            <a:pPr lvl="1"/>
            <a:r>
              <a:rPr lang="en-GB" dirty="0" smtClean="0"/>
              <a:t>Video Graphics Array (VGA)</a:t>
            </a:r>
            <a:endParaRPr lang="en-US" dirty="0" smtClean="0"/>
          </a:p>
          <a:p>
            <a:pPr lvl="1"/>
            <a:r>
              <a:rPr lang="en-GB" dirty="0" smtClean="0"/>
              <a:t>Super Video Graphics Array (SVGA)</a:t>
            </a:r>
            <a:endParaRPr lang="en-US" dirty="0" smtClean="0"/>
          </a:p>
          <a:p>
            <a:pPr lvl="1"/>
            <a:r>
              <a:rPr lang="en-GB" dirty="0" smtClean="0"/>
              <a:t>Extended Graphics Array (SXGA)</a:t>
            </a:r>
            <a:endParaRPr lang="en-US" dirty="0" smtClean="0"/>
          </a:p>
          <a:p>
            <a:pPr lvl="1"/>
            <a:r>
              <a:rPr lang="en-GB" dirty="0" smtClean="0"/>
              <a:t>Ultra Extended Graphics Array (UXGA)</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GB" b="1" dirty="0" smtClean="0">
                <a:solidFill>
                  <a:srgbClr val="0070C0"/>
                </a:solidFill>
              </a:rPr>
              <a:t>2. Sound Output Devices</a:t>
            </a:r>
            <a:endParaRPr lang="en-US" dirty="0">
              <a:solidFill>
                <a:srgbClr val="0070C0"/>
              </a:solidFill>
            </a:endParaRPr>
          </a:p>
        </p:txBody>
      </p:sp>
      <p:sp>
        <p:nvSpPr>
          <p:cNvPr id="3" name="Content Placeholder 2"/>
          <p:cNvSpPr>
            <a:spLocks noGrp="1"/>
          </p:cNvSpPr>
          <p:nvPr>
            <p:ph idx="1"/>
          </p:nvPr>
        </p:nvSpPr>
        <p:spPr>
          <a:xfrm>
            <a:off x="457200" y="990600"/>
            <a:ext cx="8229600" cy="5135563"/>
          </a:xfrm>
        </p:spPr>
        <p:txBody>
          <a:bodyPr/>
          <a:lstStyle/>
          <a:p>
            <a:pPr>
              <a:buNone/>
            </a:pPr>
            <a:r>
              <a:rPr lang="en-GB" dirty="0" smtClean="0"/>
              <a:t>- 	Sound can be produced as </a:t>
            </a:r>
            <a:r>
              <a:rPr lang="en-GB" b="1" dirty="0" smtClean="0"/>
              <a:t>beeps</a:t>
            </a:r>
            <a:r>
              <a:rPr lang="en-GB" dirty="0" smtClean="0"/>
              <a:t>, </a:t>
            </a:r>
            <a:r>
              <a:rPr lang="en-GB" b="1" dirty="0" smtClean="0"/>
              <a:t>audio</a:t>
            </a:r>
            <a:r>
              <a:rPr lang="en-GB" dirty="0" smtClean="0"/>
              <a:t> or </a:t>
            </a:r>
            <a:r>
              <a:rPr lang="en-GB" b="1" dirty="0" smtClean="0"/>
              <a:t>digital</a:t>
            </a:r>
            <a:r>
              <a:rPr lang="en-GB" dirty="0" smtClean="0"/>
              <a:t>. </a:t>
            </a:r>
          </a:p>
          <a:p>
            <a:pPr>
              <a:buFontTx/>
              <a:buChar char="-"/>
            </a:pPr>
            <a:r>
              <a:rPr lang="en-GB" dirty="0" smtClean="0"/>
              <a:t>Some computers come with inbuilt speakers, hence eliminating the need to connect external ones.</a:t>
            </a:r>
          </a:p>
          <a:p>
            <a:pPr>
              <a:buFontTx/>
              <a:buChar char="-"/>
            </a:pPr>
            <a:r>
              <a:rPr lang="en-GB" dirty="0" smtClean="0"/>
              <a:t> The external speaker should be connected to a </a:t>
            </a:r>
            <a:r>
              <a:rPr lang="en-GB" b="1" dirty="0" smtClean="0"/>
              <a:t>sound card </a:t>
            </a:r>
            <a:r>
              <a:rPr lang="en-GB" dirty="0" smtClean="0"/>
              <a:t>through the jacks on the system unit or multimedia monitor. </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solidFill>
                  <a:srgbClr val="0070C0"/>
                </a:solidFill>
              </a:rPr>
              <a:t/>
            </a:r>
            <a:br>
              <a:rPr lang="en-GB" b="1" dirty="0" smtClean="0">
                <a:solidFill>
                  <a:srgbClr val="0070C0"/>
                </a:solidFill>
              </a:rPr>
            </a:br>
            <a:r>
              <a:rPr lang="en-GB" b="1" dirty="0" smtClean="0">
                <a:solidFill>
                  <a:srgbClr val="0070C0"/>
                </a:solidFill>
              </a:rPr>
              <a:t>3. Data projectors</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1295400"/>
            <a:ext cx="8229600" cy="4830763"/>
          </a:xfrm>
        </p:spPr>
        <p:txBody>
          <a:bodyPr/>
          <a:lstStyle/>
          <a:p>
            <a:r>
              <a:rPr lang="en-GB" dirty="0" smtClean="0"/>
              <a:t>Projectors are used to display output from a computer onto a plain white screen like a wall or white board.</a:t>
            </a:r>
          </a:p>
          <a:p>
            <a:r>
              <a:rPr lang="en-GB" dirty="0" smtClean="0"/>
              <a:t> It is a creative way of presenting computer output to an audience.</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 name="Rectangle 11"/>
          <p:cNvSpPr>
            <a:spLocks noChangeArrowheads="1"/>
          </p:cNvSpPr>
          <p:nvPr/>
        </p:nvSpPr>
        <p:spPr bwMode="auto">
          <a:xfrm>
            <a:off x="3170237" y="2622550"/>
            <a:ext cx="2700338" cy="1317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08" name="Text Box 12"/>
          <p:cNvSpPr txBox="1">
            <a:spLocks noChangeArrowheads="1"/>
          </p:cNvSpPr>
          <p:nvPr/>
        </p:nvSpPr>
        <p:spPr bwMode="auto">
          <a:xfrm>
            <a:off x="3833812" y="3238500"/>
            <a:ext cx="1101725" cy="373062"/>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Cache and Registers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9" name="Arc 13"/>
          <p:cNvSpPr>
            <a:spLocks/>
          </p:cNvSpPr>
          <p:nvPr/>
        </p:nvSpPr>
        <p:spPr bwMode="auto">
          <a:xfrm flipH="1" flipV="1">
            <a:off x="3287712" y="3151187"/>
            <a:ext cx="2297113" cy="627063"/>
          </a:xfrm>
          <a:custGeom>
            <a:avLst/>
            <a:gdLst>
              <a:gd name="G0" fmla="+- 21600 0 0"/>
              <a:gd name="G1" fmla="+- 21600 0 0"/>
              <a:gd name="G2" fmla="+- 21600 0 0"/>
              <a:gd name="T0" fmla="*/ 11911 w 43200"/>
              <a:gd name="T1" fmla="*/ 40905 h 40905"/>
              <a:gd name="T2" fmla="*/ 36892 w 43200"/>
              <a:gd name="T3" fmla="*/ 36855 h 40905"/>
              <a:gd name="T4" fmla="*/ 21600 w 43200"/>
              <a:gd name="T5" fmla="*/ 21600 h 40905"/>
            </a:gdLst>
            <a:ahLst/>
            <a:cxnLst>
              <a:cxn ang="0">
                <a:pos x="T0" y="T1"/>
              </a:cxn>
              <a:cxn ang="0">
                <a:pos x="T2" y="T3"/>
              </a:cxn>
              <a:cxn ang="0">
                <a:pos x="T4" y="T5"/>
              </a:cxn>
            </a:cxnLst>
            <a:rect l="0" t="0" r="r" b="b"/>
            <a:pathLst>
              <a:path w="43200" h="40905" fill="none" extrusionOk="0">
                <a:moveTo>
                  <a:pt x="11910" y="40905"/>
                </a:moveTo>
                <a:cubicBezTo>
                  <a:pt x="4609" y="37240"/>
                  <a:pt x="0" y="29769"/>
                  <a:pt x="0" y="21600"/>
                </a:cubicBezTo>
                <a:cubicBezTo>
                  <a:pt x="0" y="9670"/>
                  <a:pt x="9670" y="0"/>
                  <a:pt x="21600" y="0"/>
                </a:cubicBezTo>
                <a:cubicBezTo>
                  <a:pt x="33529" y="0"/>
                  <a:pt x="43200" y="9670"/>
                  <a:pt x="43200" y="21600"/>
                </a:cubicBezTo>
                <a:cubicBezTo>
                  <a:pt x="43200" y="27319"/>
                  <a:pt x="40931" y="32805"/>
                  <a:pt x="36891" y="36854"/>
                </a:cubicBezTo>
              </a:path>
              <a:path w="43200" h="40905" stroke="0" extrusionOk="0">
                <a:moveTo>
                  <a:pt x="11910" y="40905"/>
                </a:moveTo>
                <a:cubicBezTo>
                  <a:pt x="4609" y="37240"/>
                  <a:pt x="0" y="29769"/>
                  <a:pt x="0" y="21600"/>
                </a:cubicBezTo>
                <a:cubicBezTo>
                  <a:pt x="0" y="9670"/>
                  <a:pt x="9670" y="0"/>
                  <a:pt x="21600" y="0"/>
                </a:cubicBezTo>
                <a:cubicBezTo>
                  <a:pt x="33529" y="0"/>
                  <a:pt x="43200" y="9670"/>
                  <a:pt x="43200" y="21600"/>
                </a:cubicBezTo>
                <a:cubicBezTo>
                  <a:pt x="43200" y="27319"/>
                  <a:pt x="40931" y="32805"/>
                  <a:pt x="36891" y="36854"/>
                </a:cubicBezTo>
                <a:lnTo>
                  <a:pt x="21600" y="21600"/>
                </a:lnTo>
                <a:close/>
              </a:path>
            </a:pathLst>
          </a:custGeom>
          <a:noFill/>
          <a:ln w="92075">
            <a:solidFill>
              <a:srgbClr val="C4BC96"/>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110" name="Text Box 14"/>
          <p:cNvSpPr txBox="1">
            <a:spLocks noChangeArrowheads="1"/>
          </p:cNvSpPr>
          <p:nvPr/>
        </p:nvSpPr>
        <p:spPr bwMode="auto">
          <a:xfrm>
            <a:off x="4778375" y="2803525"/>
            <a:ext cx="1012825" cy="371475"/>
          </a:xfrm>
          <a:prstGeom prst="rect">
            <a:avLst/>
          </a:prstGeom>
          <a:solidFill>
            <a:srgbClr val="FFFFFF"/>
          </a:solidFill>
          <a:ln w="9525">
            <a:solidFill>
              <a:srgbClr val="000000"/>
            </a:solidFill>
            <a:miter lim="800000"/>
            <a:headEnd/>
            <a:tailEnd/>
          </a:ln>
        </p:spPr>
        <p:txBody>
          <a:bodyPr vert="horz" wrap="square" lIns="0" tIns="9144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Control Unit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1" name="Arc 15"/>
          <p:cNvSpPr>
            <a:spLocks/>
          </p:cNvSpPr>
          <p:nvPr/>
        </p:nvSpPr>
        <p:spPr bwMode="auto">
          <a:xfrm rot="-5400000">
            <a:off x="3173412" y="2354262"/>
            <a:ext cx="681038" cy="573088"/>
          </a:xfrm>
          <a:custGeom>
            <a:avLst/>
            <a:gdLst>
              <a:gd name="G0" fmla="+- 15732 0 0"/>
              <a:gd name="G1" fmla="+- 21600 0 0"/>
              <a:gd name="G2" fmla="+- 21600 0 0"/>
              <a:gd name="T0" fmla="*/ 0 w 37332"/>
              <a:gd name="T1" fmla="*/ 6800 h 25842"/>
              <a:gd name="T2" fmla="*/ 36911 w 37332"/>
              <a:gd name="T3" fmla="*/ 25842 h 25842"/>
              <a:gd name="T4" fmla="*/ 15732 w 37332"/>
              <a:gd name="T5" fmla="*/ 21600 h 25842"/>
            </a:gdLst>
            <a:ahLst/>
            <a:cxnLst>
              <a:cxn ang="0">
                <a:pos x="T0" y="T1"/>
              </a:cxn>
              <a:cxn ang="0">
                <a:pos x="T2" y="T3"/>
              </a:cxn>
              <a:cxn ang="0">
                <a:pos x="T4" y="T5"/>
              </a:cxn>
            </a:cxnLst>
            <a:rect l="0" t="0" r="r" b="b"/>
            <a:pathLst>
              <a:path w="37332" h="25842" fill="none" extrusionOk="0">
                <a:moveTo>
                  <a:pt x="-1" y="6799"/>
                </a:moveTo>
                <a:cubicBezTo>
                  <a:pt x="4081" y="2460"/>
                  <a:pt x="9774" y="-1"/>
                  <a:pt x="15732" y="0"/>
                </a:cubicBezTo>
                <a:cubicBezTo>
                  <a:pt x="27661" y="0"/>
                  <a:pt x="37332" y="9670"/>
                  <a:pt x="37332" y="21600"/>
                </a:cubicBezTo>
                <a:cubicBezTo>
                  <a:pt x="37332" y="23024"/>
                  <a:pt x="37191" y="24445"/>
                  <a:pt x="36911" y="25842"/>
                </a:cubicBezTo>
              </a:path>
              <a:path w="37332" h="25842" stroke="0" extrusionOk="0">
                <a:moveTo>
                  <a:pt x="-1" y="6799"/>
                </a:moveTo>
                <a:cubicBezTo>
                  <a:pt x="4081" y="2460"/>
                  <a:pt x="9774" y="-1"/>
                  <a:pt x="15732" y="0"/>
                </a:cubicBezTo>
                <a:cubicBezTo>
                  <a:pt x="27661" y="0"/>
                  <a:pt x="37332" y="9670"/>
                  <a:pt x="37332" y="21600"/>
                </a:cubicBezTo>
                <a:cubicBezTo>
                  <a:pt x="37332" y="23024"/>
                  <a:pt x="37191" y="24445"/>
                  <a:pt x="36911" y="25842"/>
                </a:cubicBezTo>
                <a:lnTo>
                  <a:pt x="15732" y="21600"/>
                </a:lnTo>
                <a:close/>
              </a:path>
            </a:pathLst>
          </a:custGeom>
          <a:noFill/>
          <a:ln w="76200">
            <a:solidFill>
              <a:srgbClr val="C4BC96"/>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112" name="Text Box 16"/>
          <p:cNvSpPr txBox="1">
            <a:spLocks noChangeArrowheads="1"/>
          </p:cNvSpPr>
          <p:nvPr/>
        </p:nvSpPr>
        <p:spPr bwMode="auto">
          <a:xfrm>
            <a:off x="3810000" y="2057400"/>
            <a:ext cx="1295400" cy="4159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cs typeface="Arial" pitchFamily="34" charset="0"/>
              </a:rPr>
              <a:t>Main Memory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4" name="Text Box 18"/>
          <p:cNvSpPr txBox="1">
            <a:spLocks noChangeArrowheads="1"/>
          </p:cNvSpPr>
          <p:nvPr/>
        </p:nvSpPr>
        <p:spPr bwMode="auto">
          <a:xfrm>
            <a:off x="3232150" y="2365375"/>
            <a:ext cx="450850" cy="244475"/>
          </a:xfrm>
          <a:prstGeom prst="rect">
            <a:avLst/>
          </a:prstGeom>
          <a:solidFill>
            <a:srgbClr val="FFFFFF">
              <a:alpha val="0"/>
            </a:srgbClr>
          </a:solidFill>
          <a:ln w="9525">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pitchFamily="34" charset="0"/>
              </a:rPr>
              <a:t> 3+2=5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4115" name="AutoShape 19"/>
          <p:cNvCxnSpPr>
            <a:cxnSpLocks noChangeShapeType="1"/>
          </p:cNvCxnSpPr>
          <p:nvPr/>
        </p:nvCxnSpPr>
        <p:spPr bwMode="auto">
          <a:xfrm flipV="1">
            <a:off x="5562600" y="2470150"/>
            <a:ext cx="1112837" cy="44450"/>
          </a:xfrm>
          <a:prstGeom prst="straightConnector1">
            <a:avLst/>
          </a:prstGeom>
          <a:noFill/>
          <a:ln w="9525">
            <a:solidFill>
              <a:srgbClr val="000000"/>
            </a:solidFill>
            <a:round/>
            <a:headEnd/>
            <a:tailEnd/>
          </a:ln>
        </p:spPr>
      </p:cxnSp>
      <p:sp>
        <p:nvSpPr>
          <p:cNvPr id="4116" name="Text Box 20"/>
          <p:cNvSpPr txBox="1">
            <a:spLocks noChangeArrowheads="1"/>
          </p:cNvSpPr>
          <p:nvPr/>
        </p:nvSpPr>
        <p:spPr bwMode="auto">
          <a:xfrm>
            <a:off x="6659562" y="2333625"/>
            <a:ext cx="1276350" cy="481012"/>
          </a:xfrm>
          <a:prstGeom prst="rect">
            <a:avLst/>
          </a:prstGeom>
          <a:solidFill>
            <a:srgbClr val="FFFFFF">
              <a:alpha val="0"/>
            </a:srgbClr>
          </a:solidFill>
          <a:ln w="9525">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Data and instruction from memory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7" name="Text Box 21"/>
          <p:cNvSpPr txBox="1">
            <a:spLocks noChangeArrowheads="1"/>
          </p:cNvSpPr>
          <p:nvPr/>
        </p:nvSpPr>
        <p:spPr bwMode="auto">
          <a:xfrm>
            <a:off x="2546350" y="1936750"/>
            <a:ext cx="946150" cy="415925"/>
          </a:xfrm>
          <a:prstGeom prst="rect">
            <a:avLst/>
          </a:prstGeom>
          <a:solidFill>
            <a:srgbClr val="FFFFFF">
              <a:alpha val="0"/>
            </a:srgbClr>
          </a:solidFill>
          <a:ln w="9525">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cs typeface="Arial" pitchFamily="34" charset="0"/>
              </a:rPr>
              <a:t>Send results to the memory</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8" name="Arc 22"/>
          <p:cNvSpPr>
            <a:spLocks/>
          </p:cNvSpPr>
          <p:nvPr/>
        </p:nvSpPr>
        <p:spPr bwMode="auto">
          <a:xfrm>
            <a:off x="5151437" y="2241550"/>
            <a:ext cx="393700" cy="571500"/>
          </a:xfrm>
          <a:custGeom>
            <a:avLst/>
            <a:gdLst>
              <a:gd name="G0" fmla="+- 0 0 0"/>
              <a:gd name="G1" fmla="+- 21600 0 0"/>
              <a:gd name="G2" fmla="+- 21600 0 0"/>
              <a:gd name="T0" fmla="*/ 0 w 21600"/>
              <a:gd name="T1" fmla="*/ 0 h 25842"/>
              <a:gd name="T2" fmla="*/ 21179 w 21600"/>
              <a:gd name="T3" fmla="*/ 25842 h 25842"/>
              <a:gd name="T4" fmla="*/ 0 w 21600"/>
              <a:gd name="T5" fmla="*/ 21600 h 25842"/>
            </a:gdLst>
            <a:ahLst/>
            <a:cxnLst>
              <a:cxn ang="0">
                <a:pos x="T0" y="T1"/>
              </a:cxn>
              <a:cxn ang="0">
                <a:pos x="T2" y="T3"/>
              </a:cxn>
              <a:cxn ang="0">
                <a:pos x="T4" y="T5"/>
              </a:cxn>
            </a:cxnLst>
            <a:rect l="0" t="0" r="r" b="b"/>
            <a:pathLst>
              <a:path w="21600" h="25842" fill="none" extrusionOk="0">
                <a:moveTo>
                  <a:pt x="-1" y="0"/>
                </a:moveTo>
                <a:cubicBezTo>
                  <a:pt x="11929" y="0"/>
                  <a:pt x="21600" y="9670"/>
                  <a:pt x="21600" y="21600"/>
                </a:cubicBezTo>
                <a:cubicBezTo>
                  <a:pt x="21600" y="23024"/>
                  <a:pt x="21459" y="24445"/>
                  <a:pt x="21179" y="25842"/>
                </a:cubicBezTo>
              </a:path>
              <a:path w="21600" h="25842" stroke="0" extrusionOk="0">
                <a:moveTo>
                  <a:pt x="-1" y="0"/>
                </a:moveTo>
                <a:cubicBezTo>
                  <a:pt x="11929" y="0"/>
                  <a:pt x="21600" y="9670"/>
                  <a:pt x="21600" y="21600"/>
                </a:cubicBezTo>
                <a:cubicBezTo>
                  <a:pt x="21600" y="23024"/>
                  <a:pt x="21459" y="24445"/>
                  <a:pt x="21179" y="25842"/>
                </a:cubicBezTo>
                <a:lnTo>
                  <a:pt x="0" y="21600"/>
                </a:lnTo>
                <a:close/>
              </a:path>
            </a:pathLst>
          </a:custGeom>
          <a:noFill/>
          <a:ln w="76200">
            <a:solidFill>
              <a:srgbClr val="C4BC96"/>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113" name="Text Box 17"/>
          <p:cNvSpPr txBox="1">
            <a:spLocks noChangeArrowheads="1"/>
          </p:cNvSpPr>
          <p:nvPr/>
        </p:nvSpPr>
        <p:spPr bwMode="auto">
          <a:xfrm>
            <a:off x="5486400" y="2209800"/>
            <a:ext cx="641350" cy="228600"/>
          </a:xfrm>
          <a:prstGeom prst="rect">
            <a:avLst/>
          </a:prstGeom>
          <a:solidFill>
            <a:srgbClr val="FFFFFF">
              <a:alpha val="0"/>
            </a:srgbClr>
          </a:solidFill>
          <a:ln w="9525">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pitchFamily="34" charset="0"/>
              </a:rPr>
              <a:t>ADD 3 to 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9" name="Text Box 23"/>
          <p:cNvSpPr txBox="1">
            <a:spLocks noChangeArrowheads="1"/>
          </p:cNvSpPr>
          <p:nvPr/>
        </p:nvSpPr>
        <p:spPr bwMode="auto">
          <a:xfrm>
            <a:off x="3398836" y="2851150"/>
            <a:ext cx="715963" cy="371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pitchFamily="34" charset="0"/>
              </a:rPr>
              <a:t>ALU</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b="1" dirty="0" smtClean="0">
                <a:solidFill>
                  <a:srgbClr val="0070C0"/>
                </a:solidFill>
              </a:rPr>
              <a:t/>
            </a:r>
            <a:br>
              <a:rPr lang="en-GB" b="1" dirty="0" smtClean="0">
                <a:solidFill>
                  <a:srgbClr val="0070C0"/>
                </a:solidFill>
              </a:rPr>
            </a:br>
            <a:r>
              <a:rPr lang="en-GB" b="1" dirty="0" smtClean="0">
                <a:solidFill>
                  <a:srgbClr val="0070C0"/>
                </a:solidFill>
              </a:rPr>
              <a:t>4. Light Emitting Diodes</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990600"/>
            <a:ext cx="8229600" cy="5257800"/>
          </a:xfrm>
        </p:spPr>
        <p:txBody>
          <a:bodyPr>
            <a:normAutofit/>
          </a:bodyPr>
          <a:lstStyle/>
          <a:p>
            <a:r>
              <a:rPr lang="en-GB" dirty="0" smtClean="0"/>
              <a:t>Light Emitting Diodes (LED) are indicators that display light when an electric current is passed through them. </a:t>
            </a:r>
          </a:p>
          <a:p>
            <a:r>
              <a:rPr lang="en-GB" dirty="0" smtClean="0"/>
              <a:t>A good example is the red or green light displayed by the system to help the user know whether it is on or off.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b="1" dirty="0" smtClean="0">
                <a:solidFill>
                  <a:srgbClr val="0070C0"/>
                </a:solidFill>
              </a:rPr>
              <a:t/>
            </a:r>
            <a:br>
              <a:rPr lang="en-GB" b="1" dirty="0" smtClean="0">
                <a:solidFill>
                  <a:srgbClr val="0070C0"/>
                </a:solidFill>
              </a:rPr>
            </a:br>
            <a:r>
              <a:rPr lang="en-GB" b="1" dirty="0" smtClean="0">
                <a:solidFill>
                  <a:srgbClr val="0070C0"/>
                </a:solidFill>
              </a:rPr>
              <a:t>Hard copy output devices</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990600"/>
            <a:ext cx="8229600" cy="5135563"/>
          </a:xfrm>
        </p:spPr>
        <p:txBody>
          <a:bodyPr>
            <a:normAutofit/>
          </a:bodyPr>
          <a:lstStyle/>
          <a:p>
            <a:r>
              <a:rPr lang="en-GB" dirty="0" smtClean="0"/>
              <a:t>Hard copy refers to </a:t>
            </a:r>
            <a:r>
              <a:rPr lang="en-GB" b="1" dirty="0" smtClean="0"/>
              <a:t>tangible</a:t>
            </a:r>
            <a:r>
              <a:rPr lang="en-GB" dirty="0" smtClean="0"/>
              <a:t> output that can be felt such as a paper. E.g. printers, plotters and facsimiles.</a:t>
            </a:r>
            <a:endParaRPr lang="en-US" dirty="0" smtClean="0"/>
          </a:p>
          <a:p>
            <a:pPr marL="514350" indent="-514350" algn="ctr">
              <a:buFont typeface="+mj-lt"/>
              <a:buAutoNum type="arabicPeriod"/>
            </a:pPr>
            <a:r>
              <a:rPr lang="en-GB" b="1" dirty="0" smtClean="0">
                <a:solidFill>
                  <a:schemeClr val="accent6">
                    <a:lumMod val="50000"/>
                  </a:schemeClr>
                </a:solidFill>
              </a:rPr>
              <a:t>Printers</a:t>
            </a:r>
            <a:endParaRPr lang="en-US" dirty="0" smtClean="0">
              <a:solidFill>
                <a:schemeClr val="accent6">
                  <a:lumMod val="50000"/>
                </a:schemeClr>
              </a:solidFill>
            </a:endParaRPr>
          </a:p>
          <a:p>
            <a:r>
              <a:rPr lang="en-GB" dirty="0" smtClean="0"/>
              <a:t>Printers are primarily used to produce information on a piece of paper. The quality depends on the printer’s printing mechanism. Printers are classified according to different printing mechanism. </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533400"/>
          </a:xfrm>
        </p:spPr>
        <p:txBody>
          <a:bodyPr>
            <a:normAutofit fontScale="90000"/>
          </a:bodyPr>
          <a:lstStyle/>
          <a:p>
            <a:pPr marL="857250" indent="-857250">
              <a:buFont typeface="+mj-lt"/>
              <a:buAutoNum type="alphaLcParenR"/>
            </a:pPr>
            <a:r>
              <a:rPr lang="en-GB" b="1" dirty="0" smtClean="0">
                <a:solidFill>
                  <a:schemeClr val="accent6">
                    <a:lumMod val="50000"/>
                  </a:schemeClr>
                </a:solidFill>
              </a:rPr>
              <a:t>Impact printers</a:t>
            </a:r>
            <a:r>
              <a:rPr lang="en-US" dirty="0" smtClean="0"/>
              <a:t/>
            </a:r>
            <a:br>
              <a:rPr lang="en-US" dirty="0" smtClean="0"/>
            </a:br>
            <a:endParaRPr lang="en-US" dirty="0"/>
          </a:p>
        </p:txBody>
      </p:sp>
      <p:sp>
        <p:nvSpPr>
          <p:cNvPr id="3" name="Content Placeholder 2"/>
          <p:cNvSpPr>
            <a:spLocks noGrp="1"/>
          </p:cNvSpPr>
          <p:nvPr>
            <p:ph idx="1"/>
          </p:nvPr>
        </p:nvSpPr>
        <p:spPr>
          <a:xfrm>
            <a:off x="533400" y="152400"/>
            <a:ext cx="8229600" cy="5638800"/>
          </a:xfrm>
        </p:spPr>
        <p:txBody>
          <a:bodyPr/>
          <a:lstStyle/>
          <a:p>
            <a:endParaRPr lang="en-GB" dirty="0" smtClean="0"/>
          </a:p>
          <a:p>
            <a:r>
              <a:rPr lang="en-GB" dirty="0" smtClean="0"/>
              <a:t>These printers print using striking mechanism. This means they strike the paper in order to form an imprint on it. </a:t>
            </a:r>
          </a:p>
          <a:p>
            <a:r>
              <a:rPr lang="en-GB" dirty="0" smtClean="0"/>
              <a:t>There are three examples of impact technology dot matrix, daisy wheel and golf ball printers.</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10000"/>
          </a:bodyPr>
          <a:lstStyle/>
          <a:p>
            <a:pPr marL="571500" indent="-571500" algn="ctr">
              <a:buFont typeface="+mj-lt"/>
              <a:buAutoNum type="romanLcPeriod"/>
            </a:pPr>
            <a:r>
              <a:rPr lang="en-GB" b="1" dirty="0" smtClean="0">
                <a:solidFill>
                  <a:schemeClr val="accent6">
                    <a:lumMod val="50000"/>
                  </a:schemeClr>
                </a:solidFill>
              </a:rPr>
              <a:t>Dot matrix</a:t>
            </a:r>
            <a:endParaRPr lang="en-US" dirty="0" smtClean="0">
              <a:solidFill>
                <a:schemeClr val="accent6">
                  <a:lumMod val="50000"/>
                </a:schemeClr>
              </a:solidFill>
            </a:endParaRPr>
          </a:p>
          <a:p>
            <a:r>
              <a:rPr lang="en-GB" dirty="0" smtClean="0"/>
              <a:t>This printer has sets of pins on the printer’s head which strikes on an ink ribbon placed over the paper.</a:t>
            </a:r>
            <a:endParaRPr lang="en-US" dirty="0" smtClean="0"/>
          </a:p>
          <a:p>
            <a:pPr marL="571500" indent="-571500">
              <a:buNone/>
            </a:pPr>
            <a:r>
              <a:rPr lang="en-GB" b="1" dirty="0" smtClean="0">
                <a:solidFill>
                  <a:schemeClr val="accent6">
                    <a:lumMod val="50000"/>
                  </a:schemeClr>
                </a:solidFill>
              </a:rPr>
              <a:t>				ii) Daisy wheel</a:t>
            </a:r>
            <a:endParaRPr lang="en-US" b="1" dirty="0" smtClean="0">
              <a:solidFill>
                <a:schemeClr val="accent6">
                  <a:lumMod val="50000"/>
                </a:schemeClr>
              </a:solidFill>
            </a:endParaRPr>
          </a:p>
          <a:p>
            <a:r>
              <a:rPr lang="en-GB" dirty="0" smtClean="0"/>
              <a:t>Has removable flower–like wheel consisting of spokes with embossed characters. When printing, the wheel is rotating to align the required character and then the characters are hit with a hammer. </a:t>
            </a:r>
            <a:endParaRPr lang="en-US" dirty="0" smtClean="0"/>
          </a:p>
          <a:p>
            <a:r>
              <a:rPr lang="en-GB" dirty="0" smtClean="0"/>
              <a:t>Although impact printers are cheaper to run and print for long periods without breaking, they produce low quality printouts.</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15962"/>
          </a:xfrm>
        </p:spPr>
        <p:txBody>
          <a:bodyPr>
            <a:normAutofit fontScale="90000"/>
          </a:bodyPr>
          <a:lstStyle/>
          <a:p>
            <a:r>
              <a:rPr lang="en-GB" b="1" dirty="0" smtClean="0"/>
              <a:t/>
            </a:r>
            <a:br>
              <a:rPr lang="en-GB" b="1" dirty="0" smtClean="0"/>
            </a:br>
            <a:r>
              <a:rPr lang="en-GB" b="1" dirty="0" smtClean="0">
                <a:solidFill>
                  <a:schemeClr val="accent6">
                    <a:lumMod val="50000"/>
                  </a:schemeClr>
                </a:solidFill>
              </a:rPr>
              <a:t>b) Non-Impact printers</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486400"/>
          </a:xfrm>
        </p:spPr>
        <p:txBody>
          <a:bodyPr/>
          <a:lstStyle/>
          <a:p>
            <a:endParaRPr lang="en-GB" dirty="0" smtClean="0"/>
          </a:p>
          <a:p>
            <a:r>
              <a:rPr lang="en-GB" dirty="0" smtClean="0"/>
              <a:t>These are fast and quite when printing as compared to impact printers.</a:t>
            </a:r>
          </a:p>
          <a:p>
            <a:r>
              <a:rPr lang="en-GB" dirty="0" smtClean="0"/>
              <a:t> They print using ink, thermal or laser technology. The four types of printers in this class include </a:t>
            </a:r>
            <a:r>
              <a:rPr lang="en-GB" i="1" dirty="0" smtClean="0"/>
              <a:t>inkjet, thermal, laser and photo printers</a:t>
            </a:r>
            <a:endParaRPr lang="en-US" i="1"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marL="514350" indent="-514350" algn="ctr">
              <a:buFont typeface="+mj-lt"/>
              <a:buAutoNum type="alphaLcPeriod"/>
            </a:pPr>
            <a:r>
              <a:rPr lang="en-GB" b="1" u="sng" dirty="0" smtClean="0">
                <a:solidFill>
                  <a:schemeClr val="accent6">
                    <a:lumMod val="50000"/>
                  </a:schemeClr>
                </a:solidFill>
              </a:rPr>
              <a:t>Inkjet printers</a:t>
            </a:r>
            <a:endParaRPr lang="en-GB" dirty="0" smtClean="0"/>
          </a:p>
          <a:p>
            <a:r>
              <a:rPr lang="en-GB" dirty="0" smtClean="0"/>
              <a:t>Inkjet printers sprays tiny ink droplets onto a paper to create an image. A colour inkjet printer may have black and tricolour cartridges that contain cyan, magenta and yellow compartments. The cartridges have nozzles that do the actual spraying of ink on paper.</a:t>
            </a:r>
            <a:endParaRPr lang="en-US" dirty="0" smtClean="0"/>
          </a:p>
          <a:p>
            <a:endParaRPr lang="en-US" dirty="0" smtClean="0"/>
          </a:p>
          <a:p>
            <a:r>
              <a:rPr lang="en-GB" dirty="0" smtClean="0"/>
              <a:t>They are </a:t>
            </a:r>
            <a:r>
              <a:rPr lang="en-GB" b="1" dirty="0" smtClean="0"/>
              <a:t>cheaper</a:t>
            </a:r>
            <a:r>
              <a:rPr lang="en-GB" dirty="0" smtClean="0"/>
              <a:t> to purchase and produce high quality printout although they very expensive to run due to the high cost of replacing the cartridges. </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85000" lnSpcReduction="20000"/>
          </a:bodyPr>
          <a:lstStyle/>
          <a:p>
            <a:pPr marL="514350" indent="-514350" algn="ctr">
              <a:buNone/>
            </a:pPr>
            <a:r>
              <a:rPr lang="en-GB" b="1" u="sng" dirty="0" smtClean="0">
                <a:solidFill>
                  <a:schemeClr val="accent6">
                    <a:lumMod val="50000"/>
                  </a:schemeClr>
                </a:solidFill>
              </a:rPr>
              <a:t>b. Thermal printers</a:t>
            </a:r>
          </a:p>
          <a:p>
            <a:pPr>
              <a:buNone/>
            </a:pPr>
            <a:endParaRPr lang="en-US" dirty="0" smtClean="0"/>
          </a:p>
          <a:p>
            <a:r>
              <a:rPr lang="en-GB" dirty="0" smtClean="0"/>
              <a:t>These printers use thermal technology to heat ink which is normally in wax or resin form to melting point before fusing it onto the paper.</a:t>
            </a:r>
          </a:p>
          <a:p>
            <a:r>
              <a:rPr lang="en-GB" dirty="0" smtClean="0"/>
              <a:t>They are mostly used at the point of sale to print receipts.</a:t>
            </a:r>
            <a:endParaRPr lang="en-US" dirty="0" smtClean="0"/>
          </a:p>
          <a:p>
            <a:pPr algn="ctr">
              <a:buNone/>
            </a:pPr>
            <a:r>
              <a:rPr lang="en-GB" b="1" u="sng" dirty="0" smtClean="0">
                <a:solidFill>
                  <a:schemeClr val="accent6">
                    <a:lumMod val="50000"/>
                  </a:schemeClr>
                </a:solidFill>
              </a:rPr>
              <a:t>c. Laser printers </a:t>
            </a:r>
            <a:endParaRPr lang="en-US" b="1" u="sng" dirty="0" smtClean="0">
              <a:solidFill>
                <a:schemeClr val="accent6">
                  <a:lumMod val="50000"/>
                </a:schemeClr>
              </a:solidFill>
            </a:endParaRPr>
          </a:p>
          <a:p>
            <a:r>
              <a:rPr lang="en-GB" dirty="0" smtClean="0"/>
              <a:t>These printers operate by shinning a laser beam to create an image on a rotating drum. As the beam hits drum, it ionises some regions which attracts ink toner particles. The toner is then fused onto a piece of paper through heating.  </a:t>
            </a:r>
            <a:endParaRPr lang="en-US" dirty="0" smtClean="0"/>
          </a:p>
          <a:p>
            <a:r>
              <a:rPr lang="en-GB" dirty="0" smtClean="0"/>
              <a:t>Laser printers are </a:t>
            </a:r>
            <a:r>
              <a:rPr lang="en-GB" b="1" dirty="0" smtClean="0"/>
              <a:t>expensive</a:t>
            </a:r>
            <a:r>
              <a:rPr lang="en-GB" dirty="0" smtClean="0"/>
              <a:t> compared to the last two. They are cheap to run and produce high </a:t>
            </a:r>
            <a:r>
              <a:rPr lang="en-GB" b="1" dirty="0" smtClean="0"/>
              <a:t>quality</a:t>
            </a:r>
            <a:r>
              <a:rPr lang="en-GB" dirty="0" smtClean="0"/>
              <a:t> printouts. </a:t>
            </a:r>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aserjet.jpg"/>
          <p:cNvPicPr>
            <a:picLocks noGrp="1" noChangeAspect="1"/>
          </p:cNvPicPr>
          <p:nvPr>
            <p:ph idx="1"/>
          </p:nvPr>
        </p:nvPicPr>
        <p:blipFill>
          <a:blip r:embed="rId2" cstate="print"/>
          <a:stretch>
            <a:fillRect/>
          </a:stretch>
        </p:blipFill>
        <p:spPr>
          <a:xfrm>
            <a:off x="838200" y="838200"/>
            <a:ext cx="2895600" cy="2114550"/>
          </a:xfrm>
        </p:spPr>
      </p:pic>
      <p:pic>
        <p:nvPicPr>
          <p:cNvPr id="1026" name="Picture 2" descr="C:\Users\Abdihakim\Documents\CS\thermal.jpg"/>
          <p:cNvPicPr>
            <a:picLocks noChangeAspect="1" noChangeArrowheads="1"/>
          </p:cNvPicPr>
          <p:nvPr/>
        </p:nvPicPr>
        <p:blipFill>
          <a:blip r:embed="rId3" cstate="print"/>
          <a:srcRect/>
          <a:stretch>
            <a:fillRect/>
          </a:stretch>
        </p:blipFill>
        <p:spPr bwMode="auto">
          <a:xfrm>
            <a:off x="5791200" y="609600"/>
            <a:ext cx="2162175" cy="2114550"/>
          </a:xfrm>
          <a:prstGeom prst="rect">
            <a:avLst/>
          </a:prstGeom>
          <a:noFill/>
        </p:spPr>
      </p:pic>
      <p:pic>
        <p:nvPicPr>
          <p:cNvPr id="1027" name="Picture 3" descr="C:\Users\Abdihakim\Documents\CS\dotmatrix.jpg"/>
          <p:cNvPicPr>
            <a:picLocks noChangeAspect="1" noChangeArrowheads="1"/>
          </p:cNvPicPr>
          <p:nvPr/>
        </p:nvPicPr>
        <p:blipFill>
          <a:blip r:embed="rId4" cstate="print"/>
          <a:srcRect/>
          <a:stretch>
            <a:fillRect/>
          </a:stretch>
        </p:blipFill>
        <p:spPr bwMode="auto">
          <a:xfrm>
            <a:off x="1143000" y="3962400"/>
            <a:ext cx="2676525" cy="1714500"/>
          </a:xfrm>
          <a:prstGeom prst="rect">
            <a:avLst/>
          </a:prstGeom>
          <a:noFill/>
        </p:spPr>
      </p:pic>
      <p:sp>
        <p:nvSpPr>
          <p:cNvPr id="8" name="Rectangle 7"/>
          <p:cNvSpPr/>
          <p:nvPr/>
        </p:nvSpPr>
        <p:spPr>
          <a:xfrm>
            <a:off x="1676400" y="2895600"/>
            <a:ext cx="1640770" cy="369332"/>
          </a:xfrm>
          <a:prstGeom prst="rect">
            <a:avLst/>
          </a:prstGeom>
        </p:spPr>
        <p:txBody>
          <a:bodyPr wrap="none">
            <a:spAutoFit/>
          </a:bodyPr>
          <a:lstStyle/>
          <a:p>
            <a:r>
              <a:rPr lang="en-US" dirty="0" smtClean="0"/>
              <a:t>LaserJet printer</a:t>
            </a:r>
            <a:endParaRPr lang="en-US" dirty="0"/>
          </a:p>
        </p:txBody>
      </p:sp>
      <p:sp>
        <p:nvSpPr>
          <p:cNvPr id="10" name="Rectangle 9"/>
          <p:cNvSpPr/>
          <p:nvPr/>
        </p:nvSpPr>
        <p:spPr>
          <a:xfrm>
            <a:off x="6400800" y="2819400"/>
            <a:ext cx="1745414" cy="369332"/>
          </a:xfrm>
          <a:prstGeom prst="rect">
            <a:avLst/>
          </a:prstGeom>
        </p:spPr>
        <p:txBody>
          <a:bodyPr wrap="none">
            <a:spAutoFit/>
          </a:bodyPr>
          <a:lstStyle/>
          <a:p>
            <a:r>
              <a:rPr lang="en-GB" dirty="0" smtClean="0"/>
              <a:t>Thermal printers</a:t>
            </a:r>
            <a:endParaRPr lang="en-US" dirty="0"/>
          </a:p>
        </p:txBody>
      </p:sp>
      <p:sp>
        <p:nvSpPr>
          <p:cNvPr id="11" name="Rectangle 10"/>
          <p:cNvSpPr/>
          <p:nvPr/>
        </p:nvSpPr>
        <p:spPr>
          <a:xfrm>
            <a:off x="3962400" y="4495800"/>
            <a:ext cx="1964512" cy="369332"/>
          </a:xfrm>
          <a:prstGeom prst="rect">
            <a:avLst/>
          </a:prstGeom>
        </p:spPr>
        <p:txBody>
          <a:bodyPr wrap="none">
            <a:spAutoFit/>
          </a:bodyPr>
          <a:lstStyle/>
          <a:p>
            <a:r>
              <a:rPr lang="en-GB" dirty="0" smtClean="0"/>
              <a:t>Dot matrix printers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ctr">
              <a:buNone/>
            </a:pPr>
            <a:r>
              <a:rPr lang="en-GB" b="1" dirty="0" smtClean="0">
                <a:solidFill>
                  <a:schemeClr val="accent6">
                    <a:lumMod val="50000"/>
                  </a:schemeClr>
                </a:solidFill>
              </a:rPr>
              <a:t>d) Photo printer</a:t>
            </a:r>
            <a:endParaRPr lang="en-US" dirty="0" smtClean="0">
              <a:solidFill>
                <a:schemeClr val="accent6">
                  <a:lumMod val="50000"/>
                </a:schemeClr>
              </a:solidFill>
            </a:endParaRPr>
          </a:p>
          <a:p>
            <a:r>
              <a:rPr lang="en-GB" dirty="0" smtClean="0"/>
              <a:t>Are special purpose printers designed to print photos.</a:t>
            </a: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l"/>
            <a:r>
              <a:rPr lang="en-GB" b="1" dirty="0" smtClean="0">
                <a:solidFill>
                  <a:schemeClr val="tx2">
                    <a:lumMod val="60000"/>
                    <a:lumOff val="40000"/>
                  </a:schemeClr>
                </a:solidFill>
              </a:rPr>
              <a:t>Factors to consider when purchasing a printer</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lvl="0"/>
            <a:r>
              <a:rPr lang="en-GB" b="1" dirty="0" smtClean="0">
                <a:solidFill>
                  <a:schemeClr val="accent6">
                    <a:lumMod val="50000"/>
                  </a:schemeClr>
                </a:solidFill>
              </a:rPr>
              <a:t>Print Quality: </a:t>
            </a:r>
            <a:r>
              <a:rPr lang="en-GB" dirty="0" smtClean="0"/>
              <a:t>depending on the target group of the printed document some printers are good at printing official documents than others e.g. laser is better than dot matrix</a:t>
            </a:r>
            <a:endParaRPr lang="en-US" dirty="0" smtClean="0"/>
          </a:p>
          <a:p>
            <a:pPr lvl="0"/>
            <a:r>
              <a:rPr lang="en-GB" b="1" dirty="0" smtClean="0">
                <a:solidFill>
                  <a:schemeClr val="accent6">
                    <a:lumMod val="50000"/>
                  </a:schemeClr>
                </a:solidFill>
              </a:rPr>
              <a:t>Running cost: </a:t>
            </a:r>
            <a:r>
              <a:rPr lang="en-GB" dirty="0" smtClean="0"/>
              <a:t>the cost of running an impact printer would still be low compared to a non impact one.</a:t>
            </a:r>
            <a:endParaRPr lang="en-US" dirty="0" smtClean="0"/>
          </a:p>
          <a:p>
            <a:pPr lvl="0"/>
            <a:r>
              <a:rPr lang="en-GB" b="1" dirty="0" smtClean="0">
                <a:solidFill>
                  <a:schemeClr val="accent6">
                    <a:lumMod val="50000"/>
                  </a:schemeClr>
                </a:solidFill>
              </a:rPr>
              <a:t>Initial cost: </a:t>
            </a:r>
            <a:r>
              <a:rPr lang="en-GB" dirty="0" smtClean="0"/>
              <a:t>the price of purchase of printers has gone down </a:t>
            </a:r>
            <a:r>
              <a:rPr lang="en-GB" smtClean="0"/>
              <a:t>but still laser </a:t>
            </a:r>
            <a:r>
              <a:rPr lang="en-GB" dirty="0" smtClean="0"/>
              <a:t>and thermal printers are still expensive compared to the rest.</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showing the CPU</a:t>
            </a:r>
            <a:endParaRPr lang="en-US" dirty="0"/>
          </a:p>
        </p:txBody>
      </p:sp>
      <p:pic>
        <p:nvPicPr>
          <p:cNvPr id="4" name="Content Placeholder 3" descr="cpu.jpg"/>
          <p:cNvPicPr>
            <a:picLocks noGrp="1" noChangeAspect="1"/>
          </p:cNvPicPr>
          <p:nvPr>
            <p:ph idx="1"/>
          </p:nvPr>
        </p:nvPicPr>
        <p:blipFill>
          <a:blip r:embed="rId2" cstate="print"/>
          <a:stretch>
            <a:fillRect/>
          </a:stretch>
        </p:blipFill>
        <p:spPr>
          <a:xfrm>
            <a:off x="2667000" y="1981200"/>
            <a:ext cx="3865775" cy="2895600"/>
          </a:xfr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0"/>
            <a:r>
              <a:rPr lang="en-GB" b="1" dirty="0" smtClean="0">
                <a:solidFill>
                  <a:schemeClr val="accent6">
                    <a:lumMod val="50000"/>
                  </a:schemeClr>
                </a:solidFill>
              </a:rPr>
              <a:t>Speed: </a:t>
            </a:r>
            <a:r>
              <a:rPr lang="en-GB" dirty="0" smtClean="0"/>
              <a:t>The speed of printing is measured in pages per minute.</a:t>
            </a:r>
            <a:endParaRPr lang="en-US" dirty="0" smtClean="0"/>
          </a:p>
          <a:p>
            <a:pPr lvl="0"/>
            <a:r>
              <a:rPr lang="en-GB" b="1" dirty="0" smtClean="0">
                <a:solidFill>
                  <a:schemeClr val="accent6">
                    <a:lumMod val="50000"/>
                  </a:schemeClr>
                </a:solidFill>
              </a:rPr>
              <a:t>Colour printing: </a:t>
            </a:r>
            <a:r>
              <a:rPr lang="en-GB" dirty="0" smtClean="0"/>
              <a:t>Colour printing is still very expensive.</a:t>
            </a:r>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accent6">
                    <a:lumMod val="50000"/>
                  </a:schemeClr>
                </a:solidFill>
              </a:rPr>
              <a:t>2. Plotters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dirty="0" smtClean="0"/>
              <a:t>A plotter is large type of hardcopy output device. </a:t>
            </a:r>
          </a:p>
          <a:p>
            <a:r>
              <a:rPr lang="en-GB" dirty="0" smtClean="0"/>
              <a:t>They are mostly used to produce geographical, architectural and engineering drawings e.g. maps, advertisement posters to be placed on billboards, machine parts etc </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lotter.jpg"/>
          <p:cNvPicPr>
            <a:picLocks noGrp="1" noChangeAspect="1"/>
          </p:cNvPicPr>
          <p:nvPr>
            <p:ph idx="1"/>
          </p:nvPr>
        </p:nvPicPr>
        <p:blipFill>
          <a:blip r:embed="rId2" cstate="print"/>
          <a:stretch>
            <a:fillRect/>
          </a:stretch>
        </p:blipFill>
        <p:spPr>
          <a:xfrm>
            <a:off x="1600200" y="1066800"/>
            <a:ext cx="6477000" cy="3581400"/>
          </a:xfr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GB" b="1" dirty="0" smtClean="0">
                <a:solidFill>
                  <a:schemeClr val="accent6">
                    <a:lumMod val="50000"/>
                  </a:schemeClr>
                </a:solidFill>
              </a:rPr>
              <a:t>Revision Questions</a:t>
            </a:r>
            <a:r>
              <a:rPr lang="en-US" dirty="0" smtClean="0">
                <a:solidFill>
                  <a:schemeClr val="accent6">
                    <a:lumMod val="50000"/>
                  </a:schemeClr>
                </a:solidFill>
              </a:rPr>
              <a:t/>
            </a:r>
            <a:br>
              <a:rPr lang="en-US" dirty="0" smtClean="0">
                <a:solidFill>
                  <a:schemeClr val="accent6">
                    <a:lumMod val="50000"/>
                  </a:schemeClr>
                </a:solidFill>
              </a:rPr>
            </a:br>
            <a:endParaRPr lang="en-US" dirty="0">
              <a:solidFill>
                <a:schemeClr val="accent6">
                  <a:lumMod val="50000"/>
                </a:schemeClr>
              </a:solidFill>
            </a:endParaRPr>
          </a:p>
        </p:txBody>
      </p:sp>
      <p:sp>
        <p:nvSpPr>
          <p:cNvPr id="3" name="Content Placeholder 2"/>
          <p:cNvSpPr>
            <a:spLocks noGrp="1"/>
          </p:cNvSpPr>
          <p:nvPr>
            <p:ph idx="1"/>
          </p:nvPr>
        </p:nvSpPr>
        <p:spPr>
          <a:xfrm>
            <a:off x="457200" y="762000"/>
            <a:ext cx="8229600" cy="5364163"/>
          </a:xfrm>
        </p:spPr>
        <p:txBody>
          <a:bodyPr>
            <a:normAutofit/>
          </a:bodyPr>
          <a:lstStyle/>
          <a:p>
            <a:pPr marL="514350" indent="-514350">
              <a:buFont typeface="+mj-lt"/>
              <a:buAutoNum type="arabicPeriod"/>
            </a:pPr>
            <a:r>
              <a:rPr lang="en-GB" dirty="0" smtClean="0"/>
              <a:t>Differentiate between soft copy and hard copy.</a:t>
            </a:r>
            <a:endParaRPr lang="en-US" dirty="0" smtClean="0"/>
          </a:p>
          <a:p>
            <a:pPr marL="514350" lvl="0" indent="-514350">
              <a:buFont typeface="+mj-lt"/>
              <a:buAutoNum type="arabicPeriod"/>
            </a:pPr>
            <a:r>
              <a:rPr lang="en-GB" dirty="0" smtClean="0"/>
              <a:t>What is the difference between a CRT monitor and flat – panel display.</a:t>
            </a:r>
            <a:endParaRPr lang="en-US" dirty="0" smtClean="0"/>
          </a:p>
          <a:p>
            <a:pPr marL="514350" lvl="0" indent="-514350">
              <a:buFont typeface="+mj-lt"/>
              <a:buAutoNum type="arabicPeriod"/>
            </a:pPr>
            <a:r>
              <a:rPr lang="en-GB" dirty="0" smtClean="0"/>
              <a:t>Name four criteria used when selecting a printer.</a:t>
            </a:r>
            <a:endParaRPr lang="en-US" dirty="0" smtClean="0"/>
          </a:p>
          <a:p>
            <a:pPr marL="514350" lvl="0" indent="-514350">
              <a:buFont typeface="+mj-lt"/>
              <a:buAutoNum type="arabicPeriod"/>
            </a:pPr>
            <a:r>
              <a:rPr lang="en-GB" dirty="0" smtClean="0"/>
              <a:t>Give two advantages of sound output</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STORAGE DEVICES</a:t>
            </a:r>
            <a:endParaRPr lang="en-US" dirty="0"/>
          </a:p>
        </p:txBody>
      </p:sp>
      <p:sp>
        <p:nvSpPr>
          <p:cNvPr id="3" name="Content Placeholder 2"/>
          <p:cNvSpPr>
            <a:spLocks noGrp="1"/>
          </p:cNvSpPr>
          <p:nvPr>
            <p:ph idx="1"/>
          </p:nvPr>
        </p:nvSpPr>
        <p:spPr>
          <a:xfrm>
            <a:off x="457200" y="990600"/>
            <a:ext cx="8229600" cy="5135563"/>
          </a:xfrm>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GB" b="1" dirty="0" smtClean="0">
                <a:solidFill>
                  <a:schemeClr val="tx2">
                    <a:lumMod val="60000"/>
                    <a:lumOff val="40000"/>
                  </a:schemeClr>
                </a:solidFill>
              </a:rPr>
              <a:t>Control Unit</a:t>
            </a:r>
            <a:endParaRPr lang="en-US" dirty="0" smtClean="0">
              <a:solidFill>
                <a:schemeClr val="tx2">
                  <a:lumMod val="60000"/>
                  <a:lumOff val="40000"/>
                </a:schemeClr>
              </a:solidFill>
            </a:endParaRPr>
          </a:p>
          <a:p>
            <a:pPr lvl="0"/>
            <a:r>
              <a:rPr lang="en-GB" dirty="0" smtClean="0"/>
              <a:t>The control unit </a:t>
            </a:r>
            <a:r>
              <a:rPr lang="en-GB" b="1" dirty="0" smtClean="0"/>
              <a:t>coordinates</a:t>
            </a:r>
            <a:r>
              <a:rPr lang="en-GB" dirty="0" smtClean="0"/>
              <a:t> all processing activities in the CPU as well as </a:t>
            </a:r>
            <a:r>
              <a:rPr lang="en-GB" b="1" dirty="0" smtClean="0"/>
              <a:t>input</a:t>
            </a:r>
            <a:r>
              <a:rPr lang="en-GB" dirty="0" smtClean="0"/>
              <a:t>, </a:t>
            </a:r>
            <a:r>
              <a:rPr lang="en-GB" b="1" dirty="0" smtClean="0"/>
              <a:t>storage</a:t>
            </a:r>
            <a:r>
              <a:rPr lang="en-GB" dirty="0" smtClean="0"/>
              <a:t> and </a:t>
            </a:r>
            <a:r>
              <a:rPr lang="en-GB" b="1" dirty="0" smtClean="0"/>
              <a:t>output</a:t>
            </a:r>
            <a:r>
              <a:rPr lang="en-GB" dirty="0" smtClean="0"/>
              <a:t> operations. It determines the next operation or instruction to be executed next. To coordinate these activities, the control unit uses a </a:t>
            </a:r>
            <a:r>
              <a:rPr lang="en-GB" b="1" dirty="0" smtClean="0"/>
              <a:t>system</a:t>
            </a:r>
            <a:r>
              <a:rPr lang="en-GB" dirty="0" smtClean="0"/>
              <a:t> </a:t>
            </a:r>
            <a:r>
              <a:rPr lang="en-GB" b="1" dirty="0" smtClean="0"/>
              <a:t>clock</a:t>
            </a:r>
            <a:r>
              <a:rPr lang="en-GB" dirty="0" smtClean="0"/>
              <a:t>. </a:t>
            </a:r>
            <a:endParaRPr lang="en-US" dirty="0" smtClean="0"/>
          </a:p>
          <a:p>
            <a:pPr lvl="0"/>
            <a:r>
              <a:rPr lang="en-GB" dirty="0" smtClean="0"/>
              <a:t>The </a:t>
            </a:r>
            <a:r>
              <a:rPr lang="en-GB" b="1" dirty="0" smtClean="0"/>
              <a:t>system</a:t>
            </a:r>
            <a:r>
              <a:rPr lang="en-GB" dirty="0" smtClean="0"/>
              <a:t> </a:t>
            </a:r>
            <a:r>
              <a:rPr lang="en-GB" b="1" dirty="0" smtClean="0"/>
              <a:t>clock </a:t>
            </a:r>
            <a:r>
              <a:rPr lang="en-GB" dirty="0" smtClean="0"/>
              <a:t>sends electric signals as its means of communication, just like what a traffic officer does in a round about or junction to direct motorists. </a:t>
            </a:r>
            <a:endParaRPr lang="en-US" dirty="0" smtClean="0"/>
          </a:p>
          <a:p>
            <a:pPr lvl="0"/>
            <a:r>
              <a:rPr lang="en-GB" dirty="0" smtClean="0"/>
              <a:t>The number of pulses per seconds determines the speed of a microprocessor. The </a:t>
            </a:r>
            <a:r>
              <a:rPr lang="en-GB" b="1" dirty="0" smtClean="0"/>
              <a:t>faster</a:t>
            </a:r>
            <a:r>
              <a:rPr lang="en-GB" dirty="0" smtClean="0"/>
              <a:t> the clock pulses, the </a:t>
            </a:r>
            <a:r>
              <a:rPr lang="en-GB" b="1" dirty="0" smtClean="0"/>
              <a:t>faster</a:t>
            </a:r>
            <a:r>
              <a:rPr lang="en-GB" dirty="0" smtClean="0"/>
              <a:t> the CPU. </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10000"/>
          </a:bodyPr>
          <a:lstStyle/>
          <a:p>
            <a:r>
              <a:rPr lang="en-GB" b="1" dirty="0" smtClean="0">
                <a:solidFill>
                  <a:schemeClr val="tx2">
                    <a:lumMod val="60000"/>
                    <a:lumOff val="40000"/>
                  </a:schemeClr>
                </a:solidFill>
              </a:rPr>
              <a:t>Arithmetic and logic unit (ALU)</a:t>
            </a:r>
            <a:endParaRPr lang="en-US" dirty="0" smtClean="0">
              <a:solidFill>
                <a:schemeClr val="tx2">
                  <a:lumMod val="60000"/>
                  <a:lumOff val="40000"/>
                </a:schemeClr>
              </a:solidFill>
            </a:endParaRPr>
          </a:p>
          <a:p>
            <a:r>
              <a:rPr lang="en-GB" dirty="0" smtClean="0"/>
              <a:t>This is where all </a:t>
            </a:r>
            <a:r>
              <a:rPr lang="en-GB" b="1" dirty="0" smtClean="0"/>
              <a:t>logical</a:t>
            </a:r>
            <a:r>
              <a:rPr lang="en-GB" dirty="0" smtClean="0"/>
              <a:t> and </a:t>
            </a:r>
            <a:r>
              <a:rPr lang="en-GB" b="1" dirty="0" smtClean="0"/>
              <a:t>arithmetic</a:t>
            </a:r>
            <a:r>
              <a:rPr lang="en-GB" dirty="0" smtClean="0"/>
              <a:t> operations are carried out. The basic </a:t>
            </a:r>
            <a:r>
              <a:rPr lang="en-GB" b="1" dirty="0" smtClean="0"/>
              <a:t>arithmetic</a:t>
            </a:r>
            <a:r>
              <a:rPr lang="en-GB" dirty="0" smtClean="0"/>
              <a:t> operations includes; addition, subtraction, multiplication, and division. </a:t>
            </a:r>
            <a:r>
              <a:rPr lang="en-GB" b="1" dirty="0" smtClean="0"/>
              <a:t>Logical</a:t>
            </a:r>
            <a:r>
              <a:rPr lang="en-GB" dirty="0" smtClean="0"/>
              <a:t> operations are based on the computer’s capacity to </a:t>
            </a:r>
            <a:r>
              <a:rPr lang="en-GB" b="1" i="1" dirty="0" smtClean="0"/>
              <a:t>compare</a:t>
            </a:r>
            <a:r>
              <a:rPr lang="en-GB" dirty="0" smtClean="0"/>
              <a:t> two or more values. </a:t>
            </a:r>
            <a:r>
              <a:rPr lang="en-GB" dirty="0" err="1" smtClean="0"/>
              <a:t>Eg</a:t>
            </a:r>
            <a:r>
              <a:rPr lang="en-GB" dirty="0" smtClean="0"/>
              <a:t>, it may compare whether a piece of data is greater than or less than....</a:t>
            </a:r>
            <a:endParaRPr lang="en-US" dirty="0" smtClean="0"/>
          </a:p>
          <a:p>
            <a:r>
              <a:rPr lang="en-GB" dirty="0" smtClean="0"/>
              <a:t> In order for the ALU to be able to process data, it has a special temporary storage location called </a:t>
            </a:r>
            <a:r>
              <a:rPr lang="en-GB" b="1" dirty="0" smtClean="0"/>
              <a:t>registers</a:t>
            </a:r>
            <a:r>
              <a:rPr lang="en-GB" dirty="0" smtClean="0"/>
              <a:t>, which hold the data just before processing. It also holds the results after processing.</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GB" b="1" dirty="0" smtClean="0">
                <a:solidFill>
                  <a:schemeClr val="tx2">
                    <a:lumMod val="60000"/>
                    <a:lumOff val="40000"/>
                  </a:schemeClr>
                </a:solidFill>
              </a:rPr>
              <a:t>Main Memory</a:t>
            </a:r>
            <a:endParaRPr lang="en-US" dirty="0" smtClean="0">
              <a:solidFill>
                <a:schemeClr val="tx2">
                  <a:lumMod val="60000"/>
                  <a:lumOff val="40000"/>
                </a:schemeClr>
              </a:solidFill>
            </a:endParaRPr>
          </a:p>
          <a:p>
            <a:r>
              <a:rPr lang="en-GB" dirty="0" smtClean="0"/>
              <a:t>Its also known as </a:t>
            </a:r>
            <a:r>
              <a:rPr lang="en-GB" b="1" i="1" dirty="0" smtClean="0"/>
              <a:t>primary</a:t>
            </a:r>
            <a:r>
              <a:rPr lang="en-GB" dirty="0" smtClean="0"/>
              <a:t> </a:t>
            </a:r>
            <a:r>
              <a:rPr lang="en-GB" b="1" i="1" dirty="0" smtClean="0"/>
              <a:t>storage.</a:t>
            </a:r>
          </a:p>
          <a:p>
            <a:r>
              <a:rPr lang="en-GB" dirty="0" smtClean="0"/>
              <a:t>It is a type of storage that is directly accessible by the processor.</a:t>
            </a:r>
          </a:p>
          <a:p>
            <a:r>
              <a:rPr lang="en-GB" dirty="0" smtClean="0"/>
              <a:t>It can be classified into :</a:t>
            </a:r>
            <a:endParaRPr lang="en-US" dirty="0" smtClean="0"/>
          </a:p>
          <a:p>
            <a:pPr marL="971550" lvl="1" indent="-571500">
              <a:buFont typeface="+mj-lt"/>
              <a:buAutoNum type="romanUcPeriod"/>
            </a:pPr>
            <a:r>
              <a:rPr lang="en-GB" dirty="0" smtClean="0">
                <a:solidFill>
                  <a:srgbClr val="C00000"/>
                </a:solidFill>
              </a:rPr>
              <a:t>Read Only Memory (ROM)</a:t>
            </a:r>
            <a:endParaRPr lang="en-US" dirty="0" smtClean="0">
              <a:solidFill>
                <a:srgbClr val="C00000"/>
              </a:solidFill>
            </a:endParaRPr>
          </a:p>
          <a:p>
            <a:pPr marL="971550" lvl="1" indent="-571500">
              <a:buFont typeface="+mj-lt"/>
              <a:buAutoNum type="romanUcPeriod"/>
            </a:pPr>
            <a:r>
              <a:rPr lang="en-GB" dirty="0" smtClean="0">
                <a:solidFill>
                  <a:srgbClr val="C00000"/>
                </a:solidFill>
              </a:rPr>
              <a:t>Random Access Memory (RAM)</a:t>
            </a:r>
            <a:endParaRPr lang="en-US"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lstStyle/>
          <a:p>
            <a:pPr marL="857250" indent="-857250">
              <a:buFont typeface="+mj-lt"/>
              <a:buAutoNum type="romanUcPeriod"/>
            </a:pPr>
            <a:r>
              <a:rPr lang="en-GB" b="1" dirty="0">
                <a:solidFill>
                  <a:schemeClr val="tx2">
                    <a:lumMod val="60000"/>
                    <a:lumOff val="40000"/>
                  </a:schemeClr>
                </a:solidFill>
              </a:rPr>
              <a:t>Read Only Memory</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20000"/>
          </a:bodyPr>
          <a:lstStyle/>
          <a:p>
            <a:r>
              <a:rPr lang="en-GB" dirty="0" smtClean="0"/>
              <a:t>ROM is used to </a:t>
            </a:r>
            <a:r>
              <a:rPr lang="en-GB" b="1" dirty="0" smtClean="0"/>
              <a:t>store</a:t>
            </a:r>
            <a:r>
              <a:rPr lang="en-GB" dirty="0" smtClean="0"/>
              <a:t> programmed instructions and data permanently or semi – permanently. Data and instructions stored in ROM are those which remain unchanged for long periods of time e.g. POST instructions, special purpose computers, computerised fuel pumps instructions etc.</a:t>
            </a:r>
            <a:endParaRPr lang="en-US" dirty="0" smtClean="0"/>
          </a:p>
          <a:p>
            <a:r>
              <a:rPr lang="en-GB" dirty="0" smtClean="0"/>
              <a:t>Depending on permanence of the instructions or data written on it, there are four types of ROM namely:</a:t>
            </a:r>
            <a:endParaRPr lang="en-US" dirty="0" smtClean="0"/>
          </a:p>
          <a:p>
            <a:r>
              <a:rPr lang="en-GB" dirty="0" smtClean="0"/>
              <a:t> </a:t>
            </a:r>
            <a:endParaRPr lang="en-US" dirty="0" smtClean="0"/>
          </a:p>
          <a:p>
            <a:pPr marL="571500" indent="-571500">
              <a:buFont typeface="+mj-lt"/>
              <a:buAutoNum type="romanUcPeriod"/>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GB" b="1" dirty="0" smtClean="0">
                <a:solidFill>
                  <a:srgbClr val="C00000"/>
                </a:solidFill>
              </a:rPr>
              <a:t>Mask Read Only Memory</a:t>
            </a:r>
            <a:r>
              <a:rPr lang="en-GB" b="1" dirty="0" smtClean="0"/>
              <a:t>:</a:t>
            </a:r>
            <a:r>
              <a:rPr lang="en-GB" dirty="0" smtClean="0"/>
              <a:t> Once the content is written on it b the manufacturer, it cannot be changed.</a:t>
            </a:r>
            <a:endParaRPr lang="en-US" dirty="0" smtClean="0"/>
          </a:p>
          <a:p>
            <a:pPr>
              <a:buNone/>
            </a:pPr>
            <a:r>
              <a:rPr lang="en-GB" dirty="0" smtClean="0"/>
              <a:t> </a:t>
            </a:r>
            <a:endParaRPr lang="en-US" dirty="0" smtClean="0"/>
          </a:p>
          <a:p>
            <a:r>
              <a:rPr lang="en-GB" b="1" dirty="0" smtClean="0">
                <a:solidFill>
                  <a:srgbClr val="C00000"/>
                </a:solidFill>
              </a:rPr>
              <a:t>Programmable Read Only Memory (PROM):</a:t>
            </a:r>
            <a:r>
              <a:rPr lang="en-GB" dirty="0" smtClean="0">
                <a:solidFill>
                  <a:srgbClr val="C00000"/>
                </a:solidFill>
              </a:rPr>
              <a:t> </a:t>
            </a:r>
            <a:r>
              <a:rPr lang="en-GB" dirty="0" smtClean="0"/>
              <a:t>This allows the user to alter it only once after the content is written on it. </a:t>
            </a:r>
            <a:endParaRPr lang="en-US" dirty="0" smtClean="0"/>
          </a:p>
          <a:p>
            <a:pPr>
              <a:buNone/>
            </a:pPr>
            <a:endParaRPr lang="en-US" dirty="0" smtClean="0"/>
          </a:p>
          <a:p>
            <a:r>
              <a:rPr lang="en-GB" dirty="0" smtClean="0"/>
              <a:t> </a:t>
            </a:r>
            <a:r>
              <a:rPr lang="en-GB" b="1" dirty="0" smtClean="0">
                <a:solidFill>
                  <a:srgbClr val="C00000"/>
                </a:solidFill>
              </a:rPr>
              <a:t>Erasable Programmable Read Only Memory (EPROM): </a:t>
            </a:r>
            <a:r>
              <a:rPr lang="en-GB" dirty="0" smtClean="0"/>
              <a:t>This has a transparent quartz window through which its contents can be erased by exposing it to ultra violet (UV) light, and the reprogrammed for another use.</a:t>
            </a:r>
            <a:endParaRPr lang="en-US" dirty="0" smtClean="0"/>
          </a:p>
          <a:p>
            <a:endParaRPr lang="en-US" dirty="0" smtClean="0"/>
          </a:p>
          <a:p>
            <a:r>
              <a:rPr lang="en-GB" b="1" dirty="0" smtClean="0">
                <a:solidFill>
                  <a:srgbClr val="C00000"/>
                </a:solidFill>
              </a:rPr>
              <a:t>Electrically Erasable Programmable Read Only Memory (EEPROM)</a:t>
            </a:r>
            <a:r>
              <a:rPr lang="en-GB" dirty="0" smtClean="0">
                <a:solidFill>
                  <a:srgbClr val="C00000"/>
                </a:solidFill>
              </a:rPr>
              <a:t>: </a:t>
            </a:r>
            <a:r>
              <a:rPr lang="en-GB" dirty="0" smtClean="0"/>
              <a:t>This type of ROM can be erased and reprogrammed using electricity. An example of this memory is the </a:t>
            </a:r>
            <a:r>
              <a:rPr lang="en-GB" b="1" dirty="0" smtClean="0"/>
              <a:t>basic input/output system (BIOS)</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1932</Words>
  <Application>Microsoft Office PowerPoint</Application>
  <PresentationFormat>On-screen Show (4:3)</PresentationFormat>
  <Paragraphs>209</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 Central Processing Unit (CPU) </vt:lpstr>
      <vt:lpstr>Slide 2</vt:lpstr>
      <vt:lpstr>Slide 3</vt:lpstr>
      <vt:lpstr>Figure showing the CPU</vt:lpstr>
      <vt:lpstr>Slide 5</vt:lpstr>
      <vt:lpstr>Slide 6</vt:lpstr>
      <vt:lpstr>Slide 7</vt:lpstr>
      <vt:lpstr>Read Only Memory</vt:lpstr>
      <vt:lpstr>Slide 9</vt:lpstr>
      <vt:lpstr>Slide 10</vt:lpstr>
      <vt:lpstr>Random Access memory (RAM)</vt:lpstr>
      <vt:lpstr>Characteristics of RAM </vt:lpstr>
      <vt:lpstr> Types of RAM </vt:lpstr>
      <vt:lpstr>Special purpose Memories</vt:lpstr>
      <vt:lpstr>Slide 15</vt:lpstr>
      <vt:lpstr>Slide 16</vt:lpstr>
      <vt:lpstr> Memory Capacities  </vt:lpstr>
      <vt:lpstr>Slide 18</vt:lpstr>
      <vt:lpstr>Slide 19</vt:lpstr>
      <vt:lpstr>Slide 20</vt:lpstr>
      <vt:lpstr>OUTPUT DEVICES</vt:lpstr>
      <vt:lpstr> Soft copy output devices </vt:lpstr>
      <vt:lpstr>Slide 23</vt:lpstr>
      <vt:lpstr>Slide 24</vt:lpstr>
      <vt:lpstr>Slide 25</vt:lpstr>
      <vt:lpstr>Monitor display terminologies</vt:lpstr>
      <vt:lpstr>Video adapters  </vt:lpstr>
      <vt:lpstr>2. Sound Output Devices</vt:lpstr>
      <vt:lpstr> 3. Data projectors </vt:lpstr>
      <vt:lpstr> 4. Light Emitting Diodes </vt:lpstr>
      <vt:lpstr> Hard copy output devices </vt:lpstr>
      <vt:lpstr>Impact printers </vt:lpstr>
      <vt:lpstr>Slide 33</vt:lpstr>
      <vt:lpstr> b) Non-Impact printers </vt:lpstr>
      <vt:lpstr>Slide 35</vt:lpstr>
      <vt:lpstr>Slide 36</vt:lpstr>
      <vt:lpstr>Slide 37</vt:lpstr>
      <vt:lpstr>Slide 38</vt:lpstr>
      <vt:lpstr>Factors to consider when purchasing a printer </vt:lpstr>
      <vt:lpstr>Slide 40</vt:lpstr>
      <vt:lpstr>2. Plotters </vt:lpstr>
      <vt:lpstr>Slide 42</vt:lpstr>
      <vt:lpstr>Revision Questions </vt:lpstr>
      <vt:lpstr>STORAGE DEVICES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Processing Unit (CPU)</dc:title>
  <dc:creator>Mathew</dc:creator>
  <cp:lastModifiedBy>Asha Abokor</cp:lastModifiedBy>
  <cp:revision>66</cp:revision>
  <dcterms:created xsi:type="dcterms:W3CDTF">2013-09-19T18:31:30Z</dcterms:created>
  <dcterms:modified xsi:type="dcterms:W3CDTF">2017-06-08T04:31:33Z</dcterms:modified>
</cp:coreProperties>
</file>