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3" r:id="rId6"/>
    <p:sldId id="260" r:id="rId7"/>
    <p:sldId id="261" r:id="rId8"/>
    <p:sldId id="262" r:id="rId9"/>
    <p:sldId id="264" r:id="rId10"/>
    <p:sldId id="267" r:id="rId11"/>
    <p:sldId id="266" r:id="rId12"/>
    <p:sldId id="270" r:id="rId13"/>
    <p:sldId id="272" r:id="rId14"/>
    <p:sldId id="271" r:id="rId15"/>
    <p:sldId id="273" r:id="rId16"/>
    <p:sldId id="276" r:id="rId17"/>
    <p:sldId id="277" r:id="rId18"/>
    <p:sldId id="274" r:id="rId19"/>
    <p:sldId id="275" r:id="rId20"/>
    <p:sldId id="278" r:id="rId21"/>
    <p:sldId id="268" r:id="rId22"/>
    <p:sldId id="269" r:id="rId23"/>
    <p:sldId id="279" r:id="rId24"/>
    <p:sldId id="280" r:id="rId25"/>
    <p:sldId id="287" r:id="rId26"/>
    <p:sldId id="290" r:id="rId27"/>
    <p:sldId id="291" r:id="rId28"/>
    <p:sldId id="292" r:id="rId29"/>
    <p:sldId id="293" r:id="rId30"/>
    <p:sldId id="288" r:id="rId31"/>
    <p:sldId id="282" r:id="rId32"/>
    <p:sldId id="283" r:id="rId33"/>
    <p:sldId id="284" r:id="rId34"/>
    <p:sldId id="285" r:id="rId35"/>
    <p:sldId id="286" r:id="rId36"/>
    <p:sldId id="294" r:id="rId37"/>
    <p:sldId id="295" r:id="rId38"/>
    <p:sldId id="296" r:id="rId39"/>
    <p:sldId id="297" r:id="rId40"/>
    <p:sldId id="298"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635" autoAdjust="0"/>
    <p:restoredTop sz="86410" autoAdjust="0"/>
  </p:normalViewPr>
  <p:slideViewPr>
    <p:cSldViewPr>
      <p:cViewPr varScale="1">
        <p:scale>
          <a:sx n="50" d="100"/>
          <a:sy n="50" d="100"/>
        </p:scale>
        <p:origin x="-708" y="-90"/>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sorterViewPr>
    <p:cViewPr>
      <p:scale>
        <a:sx n="66" d="100"/>
        <a:sy n="66" d="100"/>
      </p:scale>
      <p:origin x="0" y="717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63D46CD-BA93-4BFE-9BC5-79A21B47D8B7}" type="datetimeFigureOut">
              <a:rPr lang="en-US" smtClean="0"/>
              <a:pPr/>
              <a:t>6/10/2015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5DA4972-03F1-406F-912A-D8480C172E5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3D46CD-BA93-4BFE-9BC5-79A21B47D8B7}" type="datetimeFigureOut">
              <a:rPr lang="en-US" smtClean="0"/>
              <a:pPr/>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A4972-03F1-406F-912A-D8480C172E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3D46CD-BA93-4BFE-9BC5-79A21B47D8B7}" type="datetimeFigureOut">
              <a:rPr lang="en-US" smtClean="0"/>
              <a:pPr/>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A4972-03F1-406F-912A-D8480C172E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3D46CD-BA93-4BFE-9BC5-79A21B47D8B7}" type="datetimeFigureOut">
              <a:rPr lang="en-US" smtClean="0"/>
              <a:pPr/>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A4972-03F1-406F-912A-D8480C172E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63D46CD-BA93-4BFE-9BC5-79A21B47D8B7}" type="datetimeFigureOut">
              <a:rPr lang="en-US" smtClean="0"/>
              <a:pPr/>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A4972-03F1-406F-912A-D8480C172E5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63D46CD-BA93-4BFE-9BC5-79A21B47D8B7}" type="datetimeFigureOut">
              <a:rPr lang="en-US" smtClean="0"/>
              <a:pPr/>
              <a:t>6/10/2015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DA4972-03F1-406F-912A-D8480C172E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63D46CD-BA93-4BFE-9BC5-79A21B47D8B7}" type="datetimeFigureOut">
              <a:rPr lang="en-US" smtClean="0"/>
              <a:pPr/>
              <a:t>6/10/2015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DA4972-03F1-406F-912A-D8480C172E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63D46CD-BA93-4BFE-9BC5-79A21B47D8B7}" type="datetimeFigureOut">
              <a:rPr lang="en-US" smtClean="0"/>
              <a:pPr/>
              <a:t>6/10/2015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DA4972-03F1-406F-912A-D8480C172E5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3D46CD-BA93-4BFE-9BC5-79A21B47D8B7}" type="datetimeFigureOut">
              <a:rPr lang="en-US" smtClean="0"/>
              <a:pPr/>
              <a:t>6/10/2015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DA4972-03F1-406F-912A-D8480C172E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63D46CD-BA93-4BFE-9BC5-79A21B47D8B7}" type="datetimeFigureOut">
              <a:rPr lang="en-US" smtClean="0"/>
              <a:pPr/>
              <a:t>6/10/2015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DA4972-03F1-406F-912A-D8480C172E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63D46CD-BA93-4BFE-9BC5-79A21B47D8B7}" type="datetimeFigureOut">
              <a:rPr lang="en-US" smtClean="0"/>
              <a:pPr/>
              <a:t>6/10/2015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5DA4972-03F1-406F-912A-D8480C172E5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63D46CD-BA93-4BFE-9BC5-79A21B47D8B7}" type="datetimeFigureOut">
              <a:rPr lang="en-US" smtClean="0"/>
              <a:pPr/>
              <a:t>6/10/2015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5DA4972-03F1-406F-912A-D8480C172E5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ss.png"/>
          <p:cNvPicPr>
            <a:picLocks noChangeAspect="1"/>
          </p:cNvPicPr>
          <p:nvPr/>
        </p:nvPicPr>
        <p:blipFill>
          <a:blip r:embed="rId2" cstate="print"/>
          <a:stretch>
            <a:fillRect/>
          </a:stretch>
        </p:blipFill>
        <p:spPr>
          <a:xfrm>
            <a:off x="762000" y="762000"/>
            <a:ext cx="7467599" cy="5029200"/>
          </a:xfrm>
          <a:prstGeom prst="roundRect">
            <a:avLst>
              <a:gd name="adj" fmla="val 16667"/>
            </a:avLst>
          </a:prstGeom>
          <a:ln>
            <a:solidFill>
              <a:srgbClr val="FFFF00"/>
            </a:solidFill>
          </a:ln>
          <a:effectLst>
            <a:glow rad="228600">
              <a:schemeClr val="accent3">
                <a:satMod val="175000"/>
                <a:alpha val="40000"/>
              </a:schemeClr>
            </a:glow>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95400"/>
            <a:ext cx="3887788" cy="659352"/>
          </a:xfrm>
        </p:spPr>
        <p:txBody>
          <a:bodyPr/>
          <a:lstStyle/>
          <a:p>
            <a:r>
              <a:rPr lang="en-US" dirty="0" smtClean="0"/>
              <a:t>                  </a:t>
            </a:r>
            <a:r>
              <a:rPr lang="en-US" b="0" dirty="0" smtClean="0">
                <a:solidFill>
                  <a:schemeClr val="accent2">
                    <a:lumMod val="75000"/>
                  </a:schemeClr>
                </a:solidFill>
              </a:rPr>
              <a:t>HOSPITALS</a:t>
            </a:r>
            <a:endParaRPr lang="en-US" b="0" dirty="0">
              <a:solidFill>
                <a:schemeClr val="accent2">
                  <a:lumMod val="75000"/>
                </a:schemeClr>
              </a:solidFill>
            </a:endParaRPr>
          </a:p>
        </p:txBody>
      </p:sp>
      <p:sp>
        <p:nvSpPr>
          <p:cNvPr id="5" name="Text Placeholder 4"/>
          <p:cNvSpPr>
            <a:spLocks noGrp="1"/>
          </p:cNvSpPr>
          <p:nvPr>
            <p:ph type="body" sz="half" idx="3"/>
          </p:nvPr>
        </p:nvSpPr>
        <p:spPr>
          <a:xfrm>
            <a:off x="4724400" y="1295400"/>
            <a:ext cx="4041775" cy="654843"/>
          </a:xfrm>
        </p:spPr>
        <p:txBody>
          <a:bodyPr/>
          <a:lstStyle/>
          <a:p>
            <a:pPr algn="ctr"/>
            <a:r>
              <a:rPr lang="en-US" b="0" dirty="0" smtClean="0">
                <a:solidFill>
                  <a:schemeClr val="accent2">
                    <a:lumMod val="75000"/>
                  </a:schemeClr>
                </a:solidFill>
              </a:rPr>
              <a:t>BANKS</a:t>
            </a:r>
            <a:endParaRPr lang="en-US" b="0" dirty="0">
              <a:solidFill>
                <a:schemeClr val="accent2">
                  <a:lumMod val="75000"/>
                </a:schemeClr>
              </a:solidFill>
            </a:endParaRPr>
          </a:p>
        </p:txBody>
      </p:sp>
      <p:pic>
        <p:nvPicPr>
          <p:cNvPr id="7" name="Content Placeholder 6" descr="Comp uses in hospitals.jpg"/>
          <p:cNvPicPr>
            <a:picLocks noGrp="1" noChangeAspect="1"/>
          </p:cNvPicPr>
          <p:nvPr>
            <p:ph sz="quarter" idx="2"/>
          </p:nvPr>
        </p:nvPicPr>
        <p:blipFill>
          <a:blip r:embed="rId2" cstate="print"/>
          <a:stretch>
            <a:fillRect/>
          </a:stretch>
        </p:blipFill>
        <p:spPr>
          <a:xfrm>
            <a:off x="533400" y="2133600"/>
            <a:ext cx="3962400" cy="3276600"/>
          </a:xfrm>
        </p:spPr>
      </p:pic>
      <p:pic>
        <p:nvPicPr>
          <p:cNvPr id="12" name="Content Placeholder 7" descr="ATM.jpg"/>
          <p:cNvPicPr>
            <a:picLocks noGrp="1" noChangeAspect="1"/>
          </p:cNvPicPr>
          <p:nvPr>
            <p:ph sz="quarter" idx="4"/>
          </p:nvPr>
        </p:nvPicPr>
        <p:blipFill>
          <a:blip r:embed="rId3" cstate="print"/>
          <a:stretch>
            <a:fillRect/>
          </a:stretch>
        </p:blipFill>
        <p:spPr>
          <a:xfrm>
            <a:off x="4876801" y="2133600"/>
            <a:ext cx="4038599" cy="327660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END.jpg"/>
          <p:cNvPicPr>
            <a:picLocks noGrp="1" noChangeAspect="1"/>
          </p:cNvPicPr>
          <p:nvPr>
            <p:ph idx="1"/>
          </p:nvPr>
        </p:nvPicPr>
        <p:blipFill>
          <a:blip r:embed="rId2" cstate="print"/>
          <a:stretch>
            <a:fillRect/>
          </a:stretch>
        </p:blipFill>
        <p:spPr>
          <a:xfrm>
            <a:off x="3424237" y="3134519"/>
            <a:ext cx="2295525" cy="1990725"/>
          </a:xfrm>
        </p:spPr>
      </p:pic>
      <p:sp>
        <p:nvSpPr>
          <p:cNvPr id="5" name="Oval Callout 4"/>
          <p:cNvSpPr/>
          <p:nvPr/>
        </p:nvSpPr>
        <p:spPr>
          <a:xfrm>
            <a:off x="228600" y="1600200"/>
            <a:ext cx="2133600" cy="1828800"/>
          </a:xfrm>
          <a:prstGeom prst="wedgeEllipseCallout">
            <a:avLst>
              <a:gd name="adj1" fmla="val 170965"/>
              <a:gd name="adj2" fmla="val 102861"/>
            </a:avLst>
          </a:prstGeom>
          <a:ln>
            <a:solidFill>
              <a:srgbClr val="FFFF00"/>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3600" b="1" dirty="0" smtClean="0"/>
              <a:t>THE END</a:t>
            </a:r>
            <a:endParaRPr lang="en-US" sz="36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95400"/>
            <a:ext cx="8686800" cy="551688"/>
          </a:xfrm>
        </p:spPr>
        <p:txBody>
          <a:bodyPr>
            <a:normAutofit fontScale="90000"/>
          </a:bodyPr>
          <a:lstStyle/>
          <a:p>
            <a:r>
              <a:rPr lang="en-US" dirty="0" smtClean="0"/>
              <a:t>CLASSIFICATION ACCORDING TO SIZE</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en-US" b="1" dirty="0" smtClean="0"/>
              <a:t>SUPERCOMPUTERS</a:t>
            </a:r>
          </a:p>
          <a:p>
            <a:r>
              <a:rPr lang="en-US" dirty="0" smtClean="0"/>
              <a:t>Super computers are the fastest, most-powerful and most expensive computers. </a:t>
            </a:r>
          </a:p>
          <a:p>
            <a:r>
              <a:rPr lang="en-US" dirty="0" smtClean="0"/>
              <a:t>It has the ability to recover automatically from failures. </a:t>
            </a:r>
          </a:p>
          <a:p>
            <a:r>
              <a:rPr lang="en-US" dirty="0" smtClean="0"/>
              <a:t>It has the ability to support several Giga Bytes of RAM. </a:t>
            </a:r>
          </a:p>
          <a:p>
            <a:r>
              <a:rPr lang="en-US" dirty="0" smtClean="0"/>
              <a:t>They have multiple processors (or CPUs) that process multiple instructions at a time.</a:t>
            </a:r>
          </a:p>
          <a:p>
            <a:r>
              <a:rPr lang="en-US" dirty="0" smtClean="0"/>
              <a:t>They are widely used in scientific applications such as </a:t>
            </a:r>
            <a:r>
              <a:rPr lang="en-US" b="1" dirty="0" smtClean="0"/>
              <a:t>aerodynamic</a:t>
            </a:r>
            <a:r>
              <a:rPr lang="en-US" dirty="0" smtClean="0"/>
              <a:t> </a:t>
            </a:r>
            <a:r>
              <a:rPr lang="en-US" b="1" dirty="0" smtClean="0"/>
              <a:t>design</a:t>
            </a:r>
            <a:r>
              <a:rPr lang="en-US" dirty="0" smtClean="0"/>
              <a:t> and </a:t>
            </a:r>
            <a:r>
              <a:rPr lang="en-US" b="1" dirty="0" smtClean="0"/>
              <a:t>simulation</a:t>
            </a:r>
            <a:r>
              <a:rPr lang="en-US" dirty="0" smtClean="0"/>
              <a:t>, </a:t>
            </a:r>
            <a:r>
              <a:rPr lang="en-US" b="1" dirty="0" smtClean="0"/>
              <a:t>processing of geological data.</a:t>
            </a:r>
          </a:p>
          <a:p>
            <a:r>
              <a:rPr lang="en-US" dirty="0" smtClean="0"/>
              <a:t>One of the most powerful supercomputers today is "The Cray-2" and Some others are CRAY 1, CRAY - MP, SX-2, HITAC S-300, etc.</a:t>
            </a:r>
          </a:p>
          <a:p>
            <a:pPr marL="514350" indent="-514350">
              <a:buNone/>
            </a:pPr>
            <a:endParaRPr lang="en-US" dirty="0" smtClean="0"/>
          </a:p>
          <a:p>
            <a:pPr marL="514350" indent="-514350">
              <a:buNone/>
            </a:pPr>
            <a:endParaRPr lang="en-US" dirty="0" smtClean="0"/>
          </a:p>
        </p:txBody>
      </p:sp>
      <p:sp>
        <p:nvSpPr>
          <p:cNvPr id="4" name="Title 1"/>
          <p:cNvSpPr txBox="1">
            <a:spLocks/>
          </p:cNvSpPr>
          <p:nvPr/>
        </p:nvSpPr>
        <p:spPr>
          <a:xfrm>
            <a:off x="609600" y="685800"/>
            <a:ext cx="8229600" cy="551688"/>
          </a:xfrm>
          <a:prstGeom prst="rect">
            <a:avLst/>
          </a:prstGeom>
        </p:spPr>
        <p:txBody>
          <a:bodyPr vert="horz" lIns="0" rIns="0" bIns="0" anchor="b">
            <a:normAutofit fontScale="825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solidFill>
                  <a:schemeClr val="tx2"/>
                </a:solidFill>
                <a:effectLst/>
                <a:uLnTx/>
                <a:uFillTx/>
                <a:latin typeface="+mj-lt"/>
                <a:ea typeface="+mj-ea"/>
                <a:cs typeface="+mj-cs"/>
              </a:rPr>
              <a:t>CLASSIFICATION</a:t>
            </a:r>
            <a:r>
              <a:rPr kumimoji="0" lang="en-US" sz="5000" b="0" i="0" u="none" strike="noStrike" kern="1200" cap="none" spc="0" normalizeH="0" noProof="0" dirty="0" smtClean="0">
                <a:ln>
                  <a:noFill/>
                </a:ln>
                <a:solidFill>
                  <a:schemeClr val="tx2"/>
                </a:solidFill>
                <a:effectLst/>
                <a:uLnTx/>
                <a:uFillTx/>
                <a:latin typeface="+mj-lt"/>
                <a:ea typeface="+mj-ea"/>
                <a:cs typeface="+mj-cs"/>
              </a:rPr>
              <a:t> OF COMPUTERS</a:t>
            </a: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upercomp.jpg"/>
          <p:cNvPicPr>
            <a:picLocks noGrp="1" noChangeAspect="1"/>
          </p:cNvPicPr>
          <p:nvPr>
            <p:ph idx="1"/>
          </p:nvPr>
        </p:nvPicPr>
        <p:blipFill>
          <a:blip r:embed="rId2" cstate="print"/>
          <a:stretch>
            <a:fillRect/>
          </a:stretch>
        </p:blipFill>
        <p:spPr>
          <a:xfrm>
            <a:off x="1295400" y="914400"/>
            <a:ext cx="6553200" cy="3276600"/>
          </a:xfrm>
        </p:spPr>
      </p:pic>
      <p:pic>
        <p:nvPicPr>
          <p:cNvPr id="3" name="Picture 2" descr="super.jpg"/>
          <p:cNvPicPr>
            <a:picLocks noChangeAspect="1"/>
          </p:cNvPicPr>
          <p:nvPr/>
        </p:nvPicPr>
        <p:blipFill>
          <a:blip r:embed="rId3" cstate="print"/>
          <a:stretch>
            <a:fillRect/>
          </a:stretch>
        </p:blipFill>
        <p:spPr>
          <a:xfrm>
            <a:off x="2590800" y="4343400"/>
            <a:ext cx="3733800" cy="22098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pPr marL="514350" indent="-514350">
              <a:buNone/>
            </a:pPr>
            <a:r>
              <a:rPr lang="en-US" b="1" dirty="0" smtClean="0"/>
              <a:t>2. Mainframe Computer</a:t>
            </a:r>
          </a:p>
          <a:p>
            <a:r>
              <a:rPr lang="en-US" dirty="0" smtClean="0"/>
              <a:t>A mainframe computer is </a:t>
            </a:r>
            <a:r>
              <a:rPr lang="en-US" b="1" dirty="0" smtClean="0"/>
              <a:t>slower</a:t>
            </a:r>
            <a:r>
              <a:rPr lang="en-US" dirty="0" smtClean="0"/>
              <a:t>, </a:t>
            </a:r>
            <a:r>
              <a:rPr lang="en-US" b="1" dirty="0" smtClean="0"/>
              <a:t>less</a:t>
            </a:r>
            <a:r>
              <a:rPr lang="en-US" dirty="0" smtClean="0"/>
              <a:t> </a:t>
            </a:r>
            <a:r>
              <a:rPr lang="en-US" b="1" dirty="0" smtClean="0"/>
              <a:t>powerful</a:t>
            </a:r>
            <a:r>
              <a:rPr lang="en-US" dirty="0" smtClean="0"/>
              <a:t> and </a:t>
            </a:r>
            <a:r>
              <a:rPr lang="en-US" b="1" dirty="0" smtClean="0"/>
              <a:t>less</a:t>
            </a:r>
            <a:r>
              <a:rPr lang="en-US" dirty="0" smtClean="0"/>
              <a:t> </a:t>
            </a:r>
            <a:r>
              <a:rPr lang="en-US" b="1" dirty="0" smtClean="0"/>
              <a:t>expensive</a:t>
            </a:r>
            <a:r>
              <a:rPr lang="en-US" dirty="0" smtClean="0"/>
              <a:t> than supercomputers.</a:t>
            </a:r>
          </a:p>
          <a:p>
            <a:r>
              <a:rPr lang="en-US" dirty="0" smtClean="0"/>
              <a:t>Very large in size; it can occupy an entire room</a:t>
            </a:r>
          </a:p>
          <a:p>
            <a:r>
              <a:rPr lang="en-US" dirty="0" smtClean="0"/>
              <a:t>Mainframes process several million instructions per second (MIPS). More than 1,000 remote workstations can be accommodated by a typical mainframe computer. </a:t>
            </a:r>
          </a:p>
          <a:p>
            <a:r>
              <a:rPr lang="en-US" dirty="0" smtClean="0"/>
              <a:t>Mainframes are used by </a:t>
            </a:r>
            <a:r>
              <a:rPr lang="en-US" b="1" dirty="0" smtClean="0"/>
              <a:t>banks</a:t>
            </a:r>
            <a:r>
              <a:rPr lang="en-US" dirty="0" smtClean="0"/>
              <a:t> and many </a:t>
            </a:r>
            <a:r>
              <a:rPr lang="en-US" b="1" dirty="0" smtClean="0"/>
              <a:t>businesses</a:t>
            </a:r>
            <a:r>
              <a:rPr lang="en-US" dirty="0" smtClean="0"/>
              <a:t> to update inventory, etc.</a:t>
            </a:r>
          </a:p>
          <a:p>
            <a:r>
              <a:rPr lang="en-US" dirty="0" smtClean="0"/>
              <a:t>Many modern mainframes have multiprocessing capabilities.</a:t>
            </a:r>
          </a:p>
          <a:p>
            <a:pPr marL="514350" indent="-51435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04088"/>
          </a:xfrm>
        </p:spPr>
        <p:txBody>
          <a:bodyPr>
            <a:normAutofit fontScale="90000"/>
          </a:bodyPr>
          <a:lstStyle/>
          <a:p>
            <a:r>
              <a:rPr lang="en-US" dirty="0" smtClean="0"/>
              <a:t>Diagram of mainframe computers</a:t>
            </a:r>
            <a:endParaRPr lang="en-US" dirty="0"/>
          </a:p>
        </p:txBody>
      </p:sp>
      <p:pic>
        <p:nvPicPr>
          <p:cNvPr id="4" name="Content Placeholder 3" descr="mainframe.jpg"/>
          <p:cNvPicPr>
            <a:picLocks noGrp="1" noChangeAspect="1"/>
          </p:cNvPicPr>
          <p:nvPr>
            <p:ph idx="1"/>
          </p:nvPr>
        </p:nvPicPr>
        <p:blipFill>
          <a:blip r:embed="rId2" cstate="print"/>
          <a:stretch>
            <a:fillRect/>
          </a:stretch>
        </p:blipFill>
        <p:spPr>
          <a:xfrm>
            <a:off x="685800" y="2133600"/>
            <a:ext cx="3646311" cy="3124200"/>
          </a:xfrm>
        </p:spPr>
      </p:pic>
      <p:pic>
        <p:nvPicPr>
          <p:cNvPr id="7" name="Picture 6" descr="freefeast_mainframes.jpg"/>
          <p:cNvPicPr>
            <a:picLocks noChangeAspect="1"/>
          </p:cNvPicPr>
          <p:nvPr/>
        </p:nvPicPr>
        <p:blipFill>
          <a:blip r:embed="rId3" cstate="print"/>
          <a:stretch>
            <a:fillRect/>
          </a:stretch>
        </p:blipFill>
        <p:spPr>
          <a:xfrm>
            <a:off x="4579882" y="2133601"/>
            <a:ext cx="3573518" cy="31242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3. Minicomputers</a:t>
            </a:r>
          </a:p>
          <a:p>
            <a:r>
              <a:rPr lang="en-US" dirty="0" smtClean="0"/>
              <a:t>These are also  general purpose computers, smaller than mainframe computer. They are medium sized-computer.</a:t>
            </a:r>
          </a:p>
          <a:p>
            <a:r>
              <a:rPr lang="en-US" dirty="0" smtClean="0"/>
              <a:t>They have </a:t>
            </a:r>
            <a:r>
              <a:rPr lang="en-US" b="1" dirty="0" smtClean="0"/>
              <a:t>slower</a:t>
            </a:r>
            <a:r>
              <a:rPr lang="en-US" dirty="0" smtClean="0"/>
              <a:t> operating </a:t>
            </a:r>
            <a:r>
              <a:rPr lang="en-US" b="1" dirty="0" smtClean="0"/>
              <a:t>speed</a:t>
            </a:r>
            <a:r>
              <a:rPr lang="en-US" dirty="0" smtClean="0"/>
              <a:t>, </a:t>
            </a:r>
            <a:r>
              <a:rPr lang="en-US" b="1" dirty="0" smtClean="0"/>
              <a:t>smaller</a:t>
            </a:r>
            <a:r>
              <a:rPr lang="en-US" dirty="0" smtClean="0"/>
              <a:t> </a:t>
            </a:r>
            <a:r>
              <a:rPr lang="en-US" b="1" dirty="0" smtClean="0"/>
              <a:t>backup</a:t>
            </a:r>
            <a:r>
              <a:rPr lang="en-US" dirty="0" smtClean="0"/>
              <a:t> storage, </a:t>
            </a:r>
            <a:r>
              <a:rPr lang="en-US" b="1" dirty="0" smtClean="0"/>
              <a:t>limited</a:t>
            </a:r>
            <a:r>
              <a:rPr lang="en-US" dirty="0" smtClean="0"/>
              <a:t> hardware and </a:t>
            </a:r>
            <a:r>
              <a:rPr lang="en-US" b="1" dirty="0" smtClean="0"/>
              <a:t>less</a:t>
            </a:r>
            <a:r>
              <a:rPr lang="en-US" dirty="0" smtClean="0"/>
              <a:t> </a:t>
            </a:r>
            <a:r>
              <a:rPr lang="en-US" b="1" dirty="0" smtClean="0"/>
              <a:t>memory</a:t>
            </a:r>
            <a:r>
              <a:rPr lang="en-US" dirty="0" smtClean="0"/>
              <a:t> </a:t>
            </a:r>
            <a:r>
              <a:rPr lang="en-US" b="1" dirty="0" smtClean="0"/>
              <a:t>than</a:t>
            </a:r>
            <a:r>
              <a:rPr lang="en-US" dirty="0" smtClean="0"/>
              <a:t> mainframes.</a:t>
            </a:r>
          </a:p>
          <a:p>
            <a:r>
              <a:rPr lang="en-US" dirty="0" smtClean="0"/>
              <a:t>They are well adapted for functions such as accounting, word processing, data base management and statistical packages for social sciences.</a:t>
            </a:r>
          </a:p>
          <a:p>
            <a:r>
              <a:rPr lang="en-US" dirty="0" smtClean="0"/>
              <a:t>They have more than 50 terminals and large storage capacity devices than micro computers but smaller than mainframe computers. E.g. </a:t>
            </a:r>
            <a:r>
              <a:rPr lang="en-US" b="1" dirty="0" smtClean="0"/>
              <a:t>Prime</a:t>
            </a:r>
            <a:r>
              <a:rPr lang="en-US" dirty="0" smtClean="0"/>
              <a:t> </a:t>
            </a:r>
            <a:r>
              <a:rPr lang="en-US" b="1" dirty="0" smtClean="0"/>
              <a:t>9755</a:t>
            </a:r>
          </a:p>
          <a:p>
            <a:pPr>
              <a:buNone/>
            </a:pPr>
            <a:endParaRPr lang="en-US" b="1" dirty="0" smtClean="0"/>
          </a:p>
          <a:p>
            <a:pPr>
              <a:buNone/>
            </a:pPr>
            <a:endParaRPr lang="en-US"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P 2100 mini-computer.jpg"/>
          <p:cNvPicPr>
            <a:picLocks noGrp="1" noChangeAspect="1"/>
          </p:cNvPicPr>
          <p:nvPr>
            <p:ph idx="1"/>
          </p:nvPr>
        </p:nvPicPr>
        <p:blipFill>
          <a:blip r:embed="rId2" cstate="print"/>
          <a:stretch>
            <a:fillRect/>
          </a:stretch>
        </p:blipFill>
        <p:spPr>
          <a:xfrm>
            <a:off x="1295400" y="1219200"/>
            <a:ext cx="6553200" cy="3962400"/>
          </a:xfrm>
          <a:prstGeom prst="rect">
            <a:avLst/>
          </a:prstGeom>
        </p:spPr>
      </p:pic>
      <p:sp>
        <p:nvSpPr>
          <p:cNvPr id="5" name="Rectangle 4"/>
          <p:cNvSpPr/>
          <p:nvPr/>
        </p:nvSpPr>
        <p:spPr>
          <a:xfrm>
            <a:off x="2514600" y="5257800"/>
            <a:ext cx="3962400" cy="369332"/>
          </a:xfrm>
          <a:prstGeom prst="rect">
            <a:avLst/>
          </a:prstGeom>
        </p:spPr>
        <p:txBody>
          <a:bodyPr wrap="square">
            <a:spAutoFit/>
          </a:bodyPr>
          <a:lstStyle/>
          <a:p>
            <a:r>
              <a:rPr lang="en-US" dirty="0" smtClean="0"/>
              <a:t>          A diagram of a minicomputer</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105400"/>
          </a:xfrm>
        </p:spPr>
        <p:txBody>
          <a:bodyPr>
            <a:normAutofit/>
          </a:bodyPr>
          <a:lstStyle/>
          <a:p>
            <a:pPr>
              <a:buNone/>
            </a:pPr>
            <a:r>
              <a:rPr lang="en-US" b="1" dirty="0" smtClean="0"/>
              <a:t>4. Microcomputers</a:t>
            </a:r>
          </a:p>
          <a:p>
            <a:r>
              <a:rPr lang="en-US" dirty="0" smtClean="0"/>
              <a:t>A microcomputer is the smallest, least expensive of all the computers. </a:t>
            </a:r>
          </a:p>
          <a:p>
            <a:r>
              <a:rPr lang="en-US" dirty="0" smtClean="0"/>
              <a:t>They have smallest memory and less power</a:t>
            </a:r>
          </a:p>
          <a:p>
            <a:r>
              <a:rPr lang="en-US" dirty="0" smtClean="0"/>
              <a:t>They are also called personal computers. </a:t>
            </a:r>
          </a:p>
          <a:p>
            <a:r>
              <a:rPr lang="en-US" dirty="0" smtClean="0"/>
              <a:t>The most common type of microcomputer is a desktop computer, which is a non-portable personal computer.</a:t>
            </a:r>
          </a:p>
          <a:p>
            <a:r>
              <a:rPr lang="en-US" dirty="0" smtClean="0"/>
              <a:t>Others are laptops, </a:t>
            </a:r>
            <a:r>
              <a:rPr lang="en-US" dirty="0" err="1" smtClean="0"/>
              <a:t>smartphones</a:t>
            </a:r>
            <a:r>
              <a:rPr lang="en-US" dirty="0" smtClean="0"/>
              <a:t>, tablets, mobile phones, Personal Digital Assistants(PDA) which are portable </a:t>
            </a:r>
            <a:r>
              <a:rPr lang="en-US" dirty="0" err="1" smtClean="0"/>
              <a:t>PC’s.s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martfone.png"/>
          <p:cNvPicPr>
            <a:picLocks noGrp="1" noChangeAspect="1"/>
          </p:cNvPicPr>
          <p:nvPr>
            <p:ph idx="1"/>
          </p:nvPr>
        </p:nvPicPr>
        <p:blipFill>
          <a:blip r:embed="rId2" cstate="print"/>
          <a:stretch>
            <a:fillRect/>
          </a:stretch>
        </p:blipFill>
        <p:spPr>
          <a:xfrm>
            <a:off x="457200" y="1219200"/>
            <a:ext cx="2152650" cy="2667000"/>
          </a:xfrm>
        </p:spPr>
      </p:pic>
      <p:pic>
        <p:nvPicPr>
          <p:cNvPr id="6" name="Picture 5" descr="laptops.jpg"/>
          <p:cNvPicPr>
            <a:picLocks noChangeAspect="1"/>
          </p:cNvPicPr>
          <p:nvPr/>
        </p:nvPicPr>
        <p:blipFill>
          <a:blip r:embed="rId3" cstate="print"/>
          <a:stretch>
            <a:fillRect/>
          </a:stretch>
        </p:blipFill>
        <p:spPr>
          <a:xfrm>
            <a:off x="2667000" y="1219200"/>
            <a:ext cx="6019800" cy="2666999"/>
          </a:xfrm>
          <a:prstGeom prst="rect">
            <a:avLst/>
          </a:prstGeom>
        </p:spPr>
      </p:pic>
      <p:sp>
        <p:nvSpPr>
          <p:cNvPr id="7" name="Rectangle 6"/>
          <p:cNvSpPr/>
          <p:nvPr/>
        </p:nvSpPr>
        <p:spPr>
          <a:xfrm>
            <a:off x="1066800" y="3962400"/>
            <a:ext cx="827471" cy="369332"/>
          </a:xfrm>
          <a:prstGeom prst="rect">
            <a:avLst/>
          </a:prstGeom>
        </p:spPr>
        <p:txBody>
          <a:bodyPr wrap="none">
            <a:spAutoFit/>
          </a:bodyPr>
          <a:lstStyle/>
          <a:p>
            <a:r>
              <a:rPr lang="en-US" b="1" dirty="0" smtClean="0"/>
              <a:t>tablet</a:t>
            </a:r>
            <a:endParaRPr lang="en-US" b="1" dirty="0"/>
          </a:p>
        </p:txBody>
      </p:sp>
      <p:sp>
        <p:nvSpPr>
          <p:cNvPr id="8" name="Rectangle 7"/>
          <p:cNvSpPr/>
          <p:nvPr/>
        </p:nvSpPr>
        <p:spPr>
          <a:xfrm>
            <a:off x="4953000" y="3962400"/>
            <a:ext cx="1001043" cy="369332"/>
          </a:xfrm>
          <a:prstGeom prst="rect">
            <a:avLst/>
          </a:prstGeom>
        </p:spPr>
        <p:txBody>
          <a:bodyPr wrap="none">
            <a:spAutoFit/>
          </a:bodyPr>
          <a:lstStyle/>
          <a:p>
            <a:r>
              <a:rPr lang="en-US" b="1" dirty="0" smtClean="0"/>
              <a:t>Laptop </a:t>
            </a:r>
            <a:endParaRPr lang="en-US" b="1" dirty="0"/>
          </a:p>
        </p:txBody>
      </p:sp>
      <p:pic>
        <p:nvPicPr>
          <p:cNvPr id="10" name="Picture 9" descr="pda.jpg"/>
          <p:cNvPicPr>
            <a:picLocks noChangeAspect="1"/>
          </p:cNvPicPr>
          <p:nvPr/>
        </p:nvPicPr>
        <p:blipFill>
          <a:blip r:embed="rId4" cstate="print"/>
          <a:stretch>
            <a:fillRect/>
          </a:stretch>
        </p:blipFill>
        <p:spPr>
          <a:xfrm>
            <a:off x="914400" y="4343400"/>
            <a:ext cx="2219325" cy="2057400"/>
          </a:xfrm>
          <a:prstGeom prst="rect">
            <a:avLst/>
          </a:prstGeom>
        </p:spPr>
      </p:pic>
      <p:sp>
        <p:nvSpPr>
          <p:cNvPr id="11" name="Rectangle 10"/>
          <p:cNvSpPr/>
          <p:nvPr/>
        </p:nvSpPr>
        <p:spPr>
          <a:xfrm>
            <a:off x="3124200" y="5257800"/>
            <a:ext cx="656270" cy="369332"/>
          </a:xfrm>
          <a:prstGeom prst="rect">
            <a:avLst/>
          </a:prstGeom>
        </p:spPr>
        <p:txBody>
          <a:bodyPr wrap="none">
            <a:spAutoFit/>
          </a:bodyPr>
          <a:lstStyle/>
          <a:p>
            <a:r>
              <a:rPr lang="en-US" b="1" dirty="0" smtClean="0"/>
              <a:t>PDA</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 </a:t>
            </a:r>
            <a:r>
              <a:rPr lang="en-US" b="1" dirty="0" smtClean="0">
                <a:solidFill>
                  <a:schemeClr val="accent2">
                    <a:lumMod val="75000"/>
                  </a:schemeClr>
                </a:solidFill>
              </a:rPr>
              <a:t>computer</a:t>
            </a:r>
            <a:r>
              <a:rPr lang="en-US" dirty="0" smtClean="0"/>
              <a:t> is an electronic device that processes a user ‘s input(data) to a desired output (information).</a:t>
            </a:r>
          </a:p>
          <a:p>
            <a:r>
              <a:rPr lang="en-US" dirty="0" smtClean="0"/>
              <a:t>This is made possible by a set of instructions called computer programs</a:t>
            </a:r>
          </a:p>
          <a:p>
            <a:pPr>
              <a:buNone/>
            </a:pPr>
            <a:r>
              <a:rPr lang="en-US" dirty="0" smtClean="0"/>
              <a:t>	data refers to  raw facts that do not have much meaning to the user eg : numbers, letters and symbols.</a:t>
            </a:r>
          </a:p>
          <a:p>
            <a:pPr>
              <a:buNone/>
            </a:pPr>
            <a:r>
              <a:rPr lang="en-US" dirty="0" smtClean="0"/>
              <a:t>Information is the data that  is meaningful to the user.</a:t>
            </a:r>
          </a:p>
          <a:p>
            <a:pPr>
              <a:buNone/>
            </a:pPr>
            <a:r>
              <a:rPr lang="en-US" dirty="0" smtClean="0"/>
              <a:t>A computer is said to be electronic because it utilizes electric  signals to process information. </a:t>
            </a:r>
            <a:endParaRPr lang="en-US" dirty="0"/>
          </a:p>
        </p:txBody>
      </p:sp>
      <p:sp>
        <p:nvSpPr>
          <p:cNvPr id="6" name="Rectangle 5"/>
          <p:cNvSpPr/>
          <p:nvPr/>
        </p:nvSpPr>
        <p:spPr>
          <a:xfrm>
            <a:off x="685800" y="838200"/>
            <a:ext cx="6096000" cy="1200329"/>
          </a:xfrm>
          <a:prstGeom prst="rect">
            <a:avLst/>
          </a:prstGeom>
        </p:spPr>
        <p:txBody>
          <a:bodyPr wrap="square">
            <a:spAutoFit/>
          </a:bodyPr>
          <a:lstStyle/>
          <a:p>
            <a:pPr algn="ctr"/>
            <a:r>
              <a:rPr lang="en-US" sz="3600" b="1" dirty="0" smtClean="0">
                <a:solidFill>
                  <a:srgbClr val="FF0000"/>
                </a:solidFill>
              </a:rPr>
              <a:t>DEFINATION</a:t>
            </a:r>
            <a:r>
              <a:rPr lang="en-US" sz="3600" b="1" dirty="0" smtClean="0">
                <a:solidFill>
                  <a:schemeClr val="accent2">
                    <a:lumMod val="75000"/>
                  </a:schemeClr>
                </a:solidFill>
              </a:rPr>
              <a:t> OF A COMPUTER</a:t>
            </a:r>
            <a:endParaRPr lang="en-US" sz="3600" b="1"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5181600"/>
            <a:ext cx="6629400" cy="627888"/>
          </a:xfrm>
        </p:spPr>
        <p:txBody>
          <a:bodyPr>
            <a:normAutofit/>
          </a:bodyPr>
          <a:lstStyle/>
          <a:p>
            <a:pPr algn="ctr"/>
            <a:r>
              <a:rPr lang="en-US" sz="3200" dirty="0" smtClean="0"/>
              <a:t>I phone 5-one of the latest phones</a:t>
            </a:r>
            <a:endParaRPr lang="en-US" sz="3200" dirty="0"/>
          </a:p>
        </p:txBody>
      </p:sp>
      <p:pic>
        <p:nvPicPr>
          <p:cNvPr id="4" name="Content Placeholder 3" descr="IPHONE5.jpg"/>
          <p:cNvPicPr>
            <a:picLocks noGrp="1" noChangeAspect="1"/>
          </p:cNvPicPr>
          <p:nvPr>
            <p:ph idx="1"/>
          </p:nvPr>
        </p:nvPicPr>
        <p:blipFill>
          <a:blip r:embed="rId2" cstate="print"/>
          <a:stretch>
            <a:fillRect/>
          </a:stretch>
        </p:blipFill>
        <p:spPr>
          <a:xfrm>
            <a:off x="1295400" y="762000"/>
            <a:ext cx="6578599" cy="4389437"/>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CLASSIFICATION </a:t>
            </a:r>
            <a:r>
              <a:rPr lang="en-US" dirty="0" smtClean="0"/>
              <a:t>ACCORDING TO PURPOSE/FUNCTIONALITY</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b="1" dirty="0" smtClean="0"/>
              <a:t>General Purpose Computers:</a:t>
            </a:r>
            <a:r>
              <a:rPr lang="en-US" dirty="0" smtClean="0"/>
              <a:t> - These are multipurpose Computers capable of solving a wide range of problems (tasks). </a:t>
            </a:r>
          </a:p>
          <a:p>
            <a:pPr>
              <a:buFont typeface="Wingdings" pitchFamily="2" charset="2"/>
              <a:buChar char="ü"/>
            </a:pPr>
            <a:r>
              <a:rPr lang="en-US" dirty="0" smtClean="0"/>
              <a:t>They can be used in and for various aspects like </a:t>
            </a:r>
            <a:r>
              <a:rPr lang="en-US" b="1" dirty="0" smtClean="0"/>
              <a:t>drawing</a:t>
            </a:r>
            <a:r>
              <a:rPr lang="en-US" dirty="0" smtClean="0"/>
              <a:t>, </a:t>
            </a:r>
            <a:r>
              <a:rPr lang="en-US" b="1" dirty="0" smtClean="0"/>
              <a:t>calculating</a:t>
            </a:r>
            <a:r>
              <a:rPr lang="en-US" dirty="0" smtClean="0"/>
              <a:t>, </a:t>
            </a:r>
            <a:r>
              <a:rPr lang="en-US" b="1" dirty="0" smtClean="0"/>
              <a:t>designing</a:t>
            </a:r>
            <a:r>
              <a:rPr lang="en-US" dirty="0" smtClean="0"/>
              <a:t>, </a:t>
            </a:r>
            <a:r>
              <a:rPr lang="en-US" b="1" dirty="0" smtClean="0"/>
              <a:t>typing</a:t>
            </a:r>
            <a:r>
              <a:rPr lang="en-US" dirty="0" smtClean="0"/>
              <a:t>, </a:t>
            </a:r>
            <a:r>
              <a:rPr lang="en-US" b="1" dirty="0" smtClean="0"/>
              <a:t>multi-media functions</a:t>
            </a:r>
            <a:r>
              <a:rPr lang="en-US" dirty="0" smtClean="0"/>
              <a:t>, </a:t>
            </a:r>
            <a:r>
              <a:rPr lang="en-US" b="1" dirty="0" smtClean="0"/>
              <a:t>playing games</a:t>
            </a:r>
            <a:r>
              <a:rPr lang="en-US" dirty="0" smtClean="0"/>
              <a:t> etc. </a:t>
            </a:r>
          </a:p>
          <a:p>
            <a:pPr>
              <a:buFont typeface="Wingdings" pitchFamily="2" charset="2"/>
              <a:buChar char="ü"/>
            </a:pPr>
            <a:r>
              <a:rPr lang="en-US" dirty="0" smtClean="0"/>
              <a:t>Examples are the </a:t>
            </a:r>
            <a:r>
              <a:rPr lang="en-US" b="1" dirty="0" smtClean="0"/>
              <a:t>Desktop</a:t>
            </a:r>
            <a:r>
              <a:rPr lang="en-US" dirty="0" smtClean="0"/>
              <a:t> computers, </a:t>
            </a:r>
            <a:r>
              <a:rPr lang="en-US" b="1" dirty="0" smtClean="0"/>
              <a:t>Laptop</a:t>
            </a:r>
            <a:r>
              <a:rPr lang="en-US" dirty="0" smtClean="0"/>
              <a:t>, </a:t>
            </a:r>
            <a:r>
              <a:rPr lang="en-US" b="1" dirty="0" smtClean="0"/>
              <a:t>Mini</a:t>
            </a:r>
            <a:r>
              <a:rPr lang="en-US" dirty="0" smtClean="0"/>
              <a:t> </a:t>
            </a:r>
            <a:r>
              <a:rPr lang="en-US" b="1" dirty="0" smtClean="0"/>
              <a:t>Tower</a:t>
            </a:r>
            <a:r>
              <a:rPr lang="en-US" dirty="0" smtClean="0"/>
              <a:t> </a:t>
            </a:r>
            <a:r>
              <a:rPr lang="en-US" b="1" dirty="0" smtClean="0"/>
              <a:t>computers</a:t>
            </a:r>
            <a:r>
              <a:rPr lang="en-US" dirty="0" smtClean="0"/>
              <a:t>, etc</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43000" y="1295401"/>
            <a:ext cx="6019800" cy="5262979"/>
          </a:xfrm>
          <a:prstGeom prst="rect">
            <a:avLst/>
          </a:prstGeom>
        </p:spPr>
        <p:txBody>
          <a:bodyPr wrap="square">
            <a:spAutoFit/>
          </a:bodyPr>
          <a:lstStyle/>
          <a:p>
            <a:r>
              <a:rPr lang="en-US" sz="2400" b="1" dirty="0" smtClean="0"/>
              <a:t>Special Purpose Computers:</a:t>
            </a:r>
            <a:r>
              <a:rPr lang="en-US" sz="2400" dirty="0" smtClean="0"/>
              <a:t> these are dedicated computers designed solely for the purpose of solving a particular problem. Examples are:</a:t>
            </a:r>
          </a:p>
          <a:p>
            <a:endParaRPr lang="en-US" sz="2400" dirty="0" smtClean="0"/>
          </a:p>
          <a:p>
            <a:pPr marL="857250" lvl="1" indent="-400050">
              <a:buFont typeface="Wingdings" pitchFamily="2" charset="2"/>
              <a:buChar char="Ø"/>
            </a:pPr>
            <a:r>
              <a:rPr lang="en-US" sz="2400" dirty="0" smtClean="0"/>
              <a:t> </a:t>
            </a:r>
            <a:r>
              <a:rPr lang="en-US" sz="2400" b="1" dirty="0" smtClean="0"/>
              <a:t>The road Traffic Light control, </a:t>
            </a:r>
          </a:p>
          <a:p>
            <a:pPr marL="857250" lvl="1" indent="-400050">
              <a:buFont typeface="Wingdings" pitchFamily="2" charset="2"/>
              <a:buChar char="Ø"/>
            </a:pPr>
            <a:r>
              <a:rPr lang="en-US" sz="2400" b="1" dirty="0" smtClean="0"/>
              <a:t> Calculators,</a:t>
            </a:r>
          </a:p>
          <a:p>
            <a:pPr marL="857250" lvl="1" indent="-400050">
              <a:buFont typeface="Wingdings" pitchFamily="2" charset="2"/>
              <a:buChar char="Ø"/>
            </a:pPr>
            <a:r>
              <a:rPr lang="en-US" sz="2400" b="1" dirty="0" smtClean="0"/>
              <a:t> Robots (Robotics),</a:t>
            </a:r>
          </a:p>
          <a:p>
            <a:pPr marL="857250" lvl="1" indent="-400050">
              <a:buFont typeface="Wingdings" pitchFamily="2" charset="2"/>
              <a:buChar char="Ø"/>
            </a:pPr>
            <a:r>
              <a:rPr lang="en-US" sz="2400" b="1" dirty="0" smtClean="0"/>
              <a:t> Counting Machines, etc</a:t>
            </a:r>
            <a:r>
              <a:rPr lang="en-US" sz="2400" dirty="0" smtClean="0"/>
              <a:t>. </a:t>
            </a:r>
          </a:p>
          <a:p>
            <a:endParaRPr lang="en-US" sz="2400" dirty="0" smtClean="0"/>
          </a:p>
          <a:p>
            <a:endParaRPr lang="en-US" sz="2400" dirty="0" smtClean="0"/>
          </a:p>
          <a:p>
            <a:endParaRPr lang="en-US" sz="2400" dirty="0" smtClean="0"/>
          </a:p>
          <a:p>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CLASSIFIATION ACCORDING TO TECHOLOGY</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a) Analog Computers</a:t>
            </a:r>
            <a:r>
              <a:rPr lang="en-US" dirty="0" smtClean="0"/>
              <a:t>:- These computers recognize data as a </a:t>
            </a:r>
            <a:r>
              <a:rPr lang="en-US" b="1" dirty="0" smtClean="0"/>
              <a:t>continuous</a:t>
            </a:r>
            <a:r>
              <a:rPr lang="en-US" dirty="0" smtClean="0"/>
              <a:t> measurement of a physical property ( voltage, pressure, speed and temperature).</a:t>
            </a:r>
          </a:p>
          <a:p>
            <a:pPr>
              <a:buNone/>
            </a:pPr>
            <a:r>
              <a:rPr lang="en-US" dirty="0" smtClean="0"/>
              <a:t>          Example: Automobile speedometer</a:t>
            </a:r>
          </a:p>
          <a:p>
            <a:r>
              <a:rPr lang="en-US" b="1" dirty="0" smtClean="0"/>
              <a:t>b) Digital Computers</a:t>
            </a:r>
            <a:r>
              <a:rPr lang="en-US" dirty="0" smtClean="0"/>
              <a:t>:- These are high speed programmable electronic devices that perform mathematical calculations, compare values and store results. They recognize data by counting </a:t>
            </a:r>
            <a:r>
              <a:rPr lang="en-US" b="1" dirty="0" smtClean="0"/>
              <a:t>discrete</a:t>
            </a:r>
            <a:r>
              <a:rPr lang="en-US" dirty="0" smtClean="0"/>
              <a:t> signal representing </a:t>
            </a:r>
            <a:r>
              <a:rPr lang="en-US" smtClean="0"/>
              <a:t>either  a </a:t>
            </a:r>
            <a:r>
              <a:rPr lang="en-US" dirty="0" smtClean="0"/>
              <a:t>high or low voltage state of electricity.</a:t>
            </a:r>
          </a:p>
          <a:p>
            <a:r>
              <a:rPr lang="en-US" b="1" dirty="0" smtClean="0"/>
              <a:t>c) Hybrid Computers</a:t>
            </a:r>
            <a:r>
              <a:rPr lang="en-US" dirty="0" smtClean="0"/>
              <a:t>:-A computer that processes both analog and digital data.</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3">
            <a:schemeClr val="accent4"/>
          </a:fillRef>
          <a:effectRef idx="2">
            <a:schemeClr val="accent4"/>
          </a:effectRef>
          <a:fontRef idx="minor">
            <a:schemeClr val="lt1"/>
          </a:fontRef>
        </p:style>
        <p:txBody>
          <a:bodyPr/>
          <a:lstStyle/>
          <a:p>
            <a:pPr algn="ctr"/>
            <a:r>
              <a:rPr lang="en-US" dirty="0" smtClean="0"/>
              <a:t>CHAPTER TWO</a:t>
            </a:r>
            <a:endParaRPr lang="en-US" dirty="0"/>
          </a:p>
        </p:txBody>
      </p:sp>
      <p:sp>
        <p:nvSpPr>
          <p:cNvPr id="5" name="Title 1"/>
          <p:cNvSpPr txBox="1">
            <a:spLocks/>
          </p:cNvSpPr>
          <p:nvPr/>
        </p:nvSpPr>
        <p:spPr>
          <a:xfrm>
            <a:off x="457200" y="2743200"/>
            <a:ext cx="8229600" cy="1143000"/>
          </a:xfrm>
          <a:prstGeom prst="rect">
            <a:avLst/>
          </a:prstGeom>
        </p:spPr>
        <p:txBody>
          <a:bodyPr vert="horz" lIns="0" rIns="0" bIns="0"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5000" b="1" dirty="0" smtClean="0">
                <a:solidFill>
                  <a:schemeClr val="accent1"/>
                </a:solidFill>
                <a:latin typeface="+mj-lt"/>
                <a:ea typeface="+mj-ea"/>
                <a:cs typeface="+mj-cs"/>
              </a:rPr>
              <a:t>COMPUTER SYSTEMS</a:t>
            </a:r>
            <a:endParaRPr kumimoji="0" lang="en-US" sz="5000" b="1" i="0" u="none" strike="noStrike" kern="1200" cap="none" spc="0" normalizeH="0" baseline="0" noProof="0" dirty="0">
              <a:ln>
                <a:noFill/>
              </a:ln>
              <a:solidFill>
                <a:schemeClr val="accent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lstStyle/>
          <a:p>
            <a:r>
              <a:rPr lang="en-GB" sz="4000" b="1" dirty="0" smtClean="0">
                <a:solidFill>
                  <a:srgbClr val="00B0F0"/>
                </a:solidFill>
              </a:rPr>
              <a:t>Introduction </a:t>
            </a:r>
            <a:endParaRPr lang="en-US" sz="4000" dirty="0" smtClean="0">
              <a:solidFill>
                <a:srgbClr val="00B0F0"/>
              </a:solidFill>
            </a:endParaRPr>
          </a:p>
          <a:p>
            <a:r>
              <a:rPr lang="en-GB" sz="4400" dirty="0" smtClean="0"/>
              <a:t>The system refers to a collection of entities that collectively work together to achieve a stated goal. </a:t>
            </a:r>
          </a:p>
          <a:p>
            <a:r>
              <a:rPr lang="en-GB" sz="4400" dirty="0" smtClean="0"/>
              <a:t>An entity can be a person, place or an object.</a:t>
            </a:r>
            <a:endParaRPr lang="en-US" sz="4400"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r>
              <a:rPr lang="en-GB" sz="4000" b="1" dirty="0" smtClean="0">
                <a:solidFill>
                  <a:srgbClr val="00B0F0"/>
                </a:solidFill>
              </a:rPr>
              <a:t>Description of a Computer System </a:t>
            </a:r>
            <a:endParaRPr lang="en-US" sz="4000" dirty="0" smtClean="0">
              <a:solidFill>
                <a:srgbClr val="00B0F0"/>
              </a:solidFill>
            </a:endParaRPr>
          </a:p>
          <a:p>
            <a:r>
              <a:rPr lang="en-GB" sz="4000" b="1" dirty="0" smtClean="0"/>
              <a:t>A </a:t>
            </a:r>
            <a:r>
              <a:rPr lang="en-GB" sz="4000" b="1" smtClean="0"/>
              <a:t>computer system i</a:t>
            </a:r>
            <a:r>
              <a:rPr lang="en-GB" sz="4000" smtClean="0"/>
              <a:t>s </a:t>
            </a:r>
            <a:r>
              <a:rPr lang="en-GB" sz="4000" dirty="0" smtClean="0"/>
              <a:t>a collection of three entities namely </a:t>
            </a:r>
            <a:r>
              <a:rPr lang="en-GB" sz="4000" i="1" dirty="0" smtClean="0"/>
              <a:t>hardware, software</a:t>
            </a:r>
            <a:r>
              <a:rPr lang="en-GB" sz="4000" dirty="0" smtClean="0"/>
              <a:t> and </a:t>
            </a:r>
            <a:r>
              <a:rPr lang="en-GB" sz="4000" i="1" dirty="0" smtClean="0"/>
              <a:t>live ware</a:t>
            </a:r>
            <a:r>
              <a:rPr lang="en-GB" sz="4000" dirty="0" smtClean="0"/>
              <a:t> that work together to receive, process, manage and present information in a meaningful format.</a:t>
            </a:r>
            <a:endParaRPr lang="en-US" sz="4000"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r>
              <a:rPr lang="en-GB" sz="3600" b="1" dirty="0" smtClean="0">
                <a:solidFill>
                  <a:srgbClr val="FF0000"/>
                </a:solidFill>
              </a:rPr>
              <a:t>Hardware</a:t>
            </a:r>
            <a:r>
              <a:rPr lang="en-GB" sz="3600" b="1" dirty="0" smtClean="0"/>
              <a:t>:</a:t>
            </a:r>
            <a:r>
              <a:rPr lang="en-GB" sz="3600" dirty="0" smtClean="0"/>
              <a:t> Physical or tangible components that make up a computer system. They are classified into four categories namely </a:t>
            </a:r>
            <a:endParaRPr lang="en-US" sz="3600" dirty="0" smtClean="0"/>
          </a:p>
          <a:p>
            <a:pPr lvl="0"/>
            <a:r>
              <a:rPr lang="en-GB" sz="3600" dirty="0" smtClean="0"/>
              <a:t>Input devices</a:t>
            </a:r>
            <a:endParaRPr lang="en-US" sz="3600" dirty="0" smtClean="0"/>
          </a:p>
          <a:p>
            <a:pPr lvl="0"/>
            <a:r>
              <a:rPr lang="en-GB" sz="3600" dirty="0" smtClean="0"/>
              <a:t>Central Processing Unit</a:t>
            </a:r>
            <a:endParaRPr lang="en-US" sz="3600" dirty="0" smtClean="0"/>
          </a:p>
          <a:p>
            <a:pPr lvl="0"/>
            <a:r>
              <a:rPr lang="en-GB" sz="3600" dirty="0" smtClean="0"/>
              <a:t>Output devices</a:t>
            </a:r>
            <a:endParaRPr lang="en-US" sz="3600" dirty="0" smtClean="0"/>
          </a:p>
          <a:p>
            <a:pPr lvl="0"/>
            <a:r>
              <a:rPr lang="en-GB" sz="3600" dirty="0" smtClean="0"/>
              <a:t>Storage devices</a:t>
            </a:r>
            <a:endParaRPr lang="en-US" sz="36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r>
              <a:rPr lang="en-GB" sz="4800" b="1" dirty="0" smtClean="0">
                <a:solidFill>
                  <a:srgbClr val="FF0000"/>
                </a:solidFill>
              </a:rPr>
              <a:t>Software</a:t>
            </a:r>
            <a:r>
              <a:rPr lang="en-GB" sz="4800" b="1" dirty="0" smtClean="0"/>
              <a:t>:</a:t>
            </a:r>
            <a:r>
              <a:rPr lang="en-GB" sz="4800" dirty="0" smtClean="0"/>
              <a:t> Refers to a set of instructions that direct a computer on what to do. They are mainly classified into two categories; namely system software and application software. </a:t>
            </a:r>
            <a:endParaRPr lang="en-US" sz="4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fontScale="92500" lnSpcReduction="20000"/>
          </a:bodyPr>
          <a:lstStyle/>
          <a:p>
            <a:r>
              <a:rPr lang="en-GB" sz="4800" b="1" dirty="0" smtClean="0">
                <a:solidFill>
                  <a:srgbClr val="FF0000"/>
                </a:solidFill>
              </a:rPr>
              <a:t>Live ware/</a:t>
            </a:r>
            <a:r>
              <a:rPr lang="en-GB" sz="4800" b="1" dirty="0" err="1" smtClean="0">
                <a:solidFill>
                  <a:srgbClr val="FF0000"/>
                </a:solidFill>
              </a:rPr>
              <a:t>Orgware</a:t>
            </a:r>
            <a:r>
              <a:rPr lang="en-GB" sz="4800" b="1" dirty="0" smtClean="0">
                <a:solidFill>
                  <a:srgbClr val="FF0000"/>
                </a:solidFill>
              </a:rPr>
              <a:t>/Wetware/ Gray ware:</a:t>
            </a:r>
          </a:p>
          <a:p>
            <a:r>
              <a:rPr lang="en-GB" sz="4800" dirty="0" smtClean="0"/>
              <a:t> Informal terms used to refer to human beings attachment to computers. </a:t>
            </a:r>
          </a:p>
          <a:p>
            <a:r>
              <a:rPr lang="en-GB" sz="4800" dirty="0" smtClean="0"/>
              <a:t>They include users, computer programmers (programs makers) and computer engineers. </a:t>
            </a:r>
            <a:endParaRPr lang="en-US" sz="4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PARTS OF A COMPUTER</a:t>
            </a:r>
            <a:endParaRPr lang="en-US" dirty="0"/>
          </a:p>
        </p:txBody>
      </p:sp>
      <p:pic>
        <p:nvPicPr>
          <p:cNvPr id="9" name="Content Placeholder 8" descr="parts.jpg"/>
          <p:cNvPicPr>
            <a:picLocks noGrp="1" noChangeAspect="1"/>
          </p:cNvPicPr>
          <p:nvPr>
            <p:ph idx="1"/>
          </p:nvPr>
        </p:nvPicPr>
        <p:blipFill>
          <a:blip r:embed="rId2" cstate="print"/>
          <a:stretch>
            <a:fillRect/>
          </a:stretch>
        </p:blipFill>
        <p:spPr>
          <a:xfrm>
            <a:off x="533400" y="1219200"/>
            <a:ext cx="7696200" cy="5434780"/>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lstStyle/>
          <a:p>
            <a:pPr>
              <a:buNone/>
            </a:pPr>
            <a:r>
              <a:rPr lang="en-GB" b="1" dirty="0" smtClean="0"/>
              <a:t>	</a:t>
            </a:r>
            <a:r>
              <a:rPr lang="en-GB" sz="2800" b="1" dirty="0" smtClean="0"/>
              <a:t>			</a:t>
            </a:r>
            <a:r>
              <a:rPr lang="en-GB" sz="2800" b="1" dirty="0" smtClean="0">
                <a:solidFill>
                  <a:srgbClr val="0070C0"/>
                </a:solidFill>
              </a:rPr>
              <a:t>1. Input Devices</a:t>
            </a:r>
            <a:endParaRPr lang="en-US" sz="2800" dirty="0" smtClean="0">
              <a:solidFill>
                <a:srgbClr val="0070C0"/>
              </a:solidFill>
            </a:endParaRPr>
          </a:p>
          <a:p>
            <a:pPr>
              <a:buNone/>
            </a:pPr>
            <a:r>
              <a:rPr lang="en-GB" sz="2800" dirty="0" smtClean="0"/>
              <a:t>	These convert user input which is in human readable form to machine language that a computer can process. These devices can be classified according to the methods that they use to enter data namely:</a:t>
            </a:r>
            <a:endParaRPr lang="en-US" sz="2800" dirty="0" smtClean="0"/>
          </a:p>
          <a:p>
            <a:pPr lvl="0" algn="ctr">
              <a:buNone/>
            </a:pPr>
            <a:r>
              <a:rPr lang="en-GB" sz="2800" b="1" dirty="0" smtClean="0">
                <a:solidFill>
                  <a:srgbClr val="0070C0"/>
                </a:solidFill>
              </a:rPr>
              <a:t>a) Keying devices</a:t>
            </a:r>
            <a:endParaRPr lang="en-US" sz="2800" dirty="0" smtClean="0">
              <a:solidFill>
                <a:srgbClr val="0070C0"/>
              </a:solidFill>
            </a:endParaRPr>
          </a:p>
          <a:p>
            <a:pPr>
              <a:buNone/>
            </a:pPr>
            <a:r>
              <a:rPr lang="en-GB" sz="2800" dirty="0" smtClean="0"/>
              <a:t>	Typing is the most common way to input data. A keying device converts typed numbers, letters and special characters into machine readable form before processing takes place. The following types of keying devices:</a:t>
            </a:r>
            <a:endParaRPr lang="en-US" sz="2800" dirty="0" smtClean="0"/>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fontScale="77500" lnSpcReduction="20000"/>
          </a:bodyPr>
          <a:lstStyle/>
          <a:p>
            <a:pPr>
              <a:buNone/>
            </a:pPr>
            <a:r>
              <a:rPr lang="en-GB" sz="2800" b="1" dirty="0" smtClean="0">
                <a:solidFill>
                  <a:srgbClr val="0070C0"/>
                </a:solidFill>
              </a:rPr>
              <a:t>	</a:t>
            </a:r>
            <a:r>
              <a:rPr lang="en-GB" sz="2800" b="1" dirty="0" err="1" smtClean="0">
                <a:solidFill>
                  <a:srgbClr val="0070C0"/>
                </a:solidFill>
              </a:rPr>
              <a:t>i</a:t>
            </a:r>
            <a:r>
              <a:rPr lang="en-GB" sz="2800" b="1" dirty="0" smtClean="0">
                <a:solidFill>
                  <a:srgbClr val="0070C0"/>
                </a:solidFill>
              </a:rPr>
              <a:t>) Traditional keyboards</a:t>
            </a:r>
            <a:endParaRPr lang="en-US" sz="2800" dirty="0" smtClean="0">
              <a:solidFill>
                <a:srgbClr val="0070C0"/>
              </a:solidFill>
            </a:endParaRPr>
          </a:p>
          <a:p>
            <a:pPr>
              <a:buNone/>
            </a:pPr>
            <a:r>
              <a:rPr lang="en-GB" sz="2800" dirty="0" smtClean="0"/>
              <a:t>	This is the most common type of keying device. It is a full sized keyboard.</a:t>
            </a:r>
            <a:endParaRPr lang="en-US" sz="2800" dirty="0" smtClean="0"/>
          </a:p>
          <a:p>
            <a:pPr>
              <a:buNone/>
            </a:pPr>
            <a:r>
              <a:rPr lang="en-GB" sz="2800" b="1" dirty="0" smtClean="0">
                <a:solidFill>
                  <a:srgbClr val="0070C0"/>
                </a:solidFill>
              </a:rPr>
              <a:t>	ii) Flexible Keyboard</a:t>
            </a:r>
            <a:endParaRPr lang="en-US" sz="2800" dirty="0" smtClean="0">
              <a:solidFill>
                <a:srgbClr val="0070C0"/>
              </a:solidFill>
            </a:endParaRPr>
          </a:p>
          <a:p>
            <a:pPr>
              <a:buNone/>
            </a:pPr>
            <a:r>
              <a:rPr lang="en-GB" sz="2800" dirty="0" smtClean="0"/>
              <a:t>	A flexible keyboard is a more portable that ca be folded and packed into a bag. </a:t>
            </a:r>
            <a:endParaRPr lang="en-US" sz="2800" dirty="0" smtClean="0"/>
          </a:p>
          <a:p>
            <a:pPr>
              <a:buNone/>
            </a:pPr>
            <a:r>
              <a:rPr lang="en-GB" sz="2800" b="1" dirty="0" smtClean="0">
                <a:solidFill>
                  <a:srgbClr val="0070C0"/>
                </a:solidFill>
              </a:rPr>
              <a:t>	iii) Ergonomic Keyboard</a:t>
            </a:r>
            <a:endParaRPr lang="en-US" sz="2800" dirty="0" smtClean="0">
              <a:solidFill>
                <a:srgbClr val="0070C0"/>
              </a:solidFill>
            </a:endParaRPr>
          </a:p>
          <a:p>
            <a:pPr>
              <a:buNone/>
            </a:pPr>
            <a:r>
              <a:rPr lang="en-GB" sz="2800" dirty="0" smtClean="0"/>
              <a:t>	This keyboard is designed to provide comfort and alleviate wrist strain. </a:t>
            </a:r>
            <a:endParaRPr lang="en-US" sz="2800" dirty="0" smtClean="0"/>
          </a:p>
          <a:p>
            <a:pPr>
              <a:buNone/>
            </a:pPr>
            <a:r>
              <a:rPr lang="en-GB" sz="2800" b="1" dirty="0" smtClean="0">
                <a:solidFill>
                  <a:srgbClr val="0070C0"/>
                </a:solidFill>
              </a:rPr>
              <a:t>	iv) Braille keyboard</a:t>
            </a:r>
            <a:endParaRPr lang="en-US" sz="2800" dirty="0" smtClean="0">
              <a:solidFill>
                <a:srgbClr val="0070C0"/>
              </a:solidFill>
            </a:endParaRPr>
          </a:p>
          <a:p>
            <a:pPr>
              <a:buNone/>
            </a:pPr>
            <a:r>
              <a:rPr lang="en-GB" sz="2800" dirty="0" smtClean="0"/>
              <a:t>	This keyboard is designed for use by the blind. It consists of keys identified by raised dots.</a:t>
            </a:r>
            <a:endParaRPr lang="en-US" sz="2800" dirty="0" smtClean="0"/>
          </a:p>
          <a:p>
            <a:pPr>
              <a:buNone/>
            </a:pPr>
            <a:r>
              <a:rPr lang="en-GB" sz="2800" dirty="0" smtClean="0"/>
              <a:t> </a:t>
            </a:r>
            <a:endParaRPr lang="en-US" sz="2800" dirty="0" smtClean="0"/>
          </a:p>
          <a:p>
            <a:pPr>
              <a:buNone/>
            </a:pPr>
            <a:r>
              <a:rPr lang="en-GB" sz="2800" b="1" dirty="0" smtClean="0">
                <a:solidFill>
                  <a:srgbClr val="0070C0"/>
                </a:solidFill>
              </a:rPr>
              <a:t>	v) Keypad </a:t>
            </a:r>
            <a:endParaRPr lang="en-US" sz="2800" dirty="0" smtClean="0">
              <a:solidFill>
                <a:srgbClr val="0070C0"/>
              </a:solidFill>
            </a:endParaRPr>
          </a:p>
          <a:p>
            <a:pPr>
              <a:buNone/>
            </a:pPr>
            <a:r>
              <a:rPr lang="en-GB" sz="2800" dirty="0" smtClean="0"/>
              <a:t>	A keypad is a miniature keyboard used on portable devices such as PDAs, laptops and mobile phones. </a:t>
            </a:r>
            <a:endParaRPr lang="en-US" sz="2800" dirty="0" smtClean="0"/>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pPr lvl="0" algn="ctr">
              <a:buNone/>
            </a:pPr>
            <a:r>
              <a:rPr lang="en-GB" b="1" dirty="0" smtClean="0">
                <a:solidFill>
                  <a:srgbClr val="0070C0"/>
                </a:solidFill>
              </a:rPr>
              <a:t>b. Pointing devices</a:t>
            </a:r>
            <a:endParaRPr lang="en-US" dirty="0" smtClean="0">
              <a:solidFill>
                <a:srgbClr val="0070C0"/>
              </a:solidFill>
            </a:endParaRPr>
          </a:p>
          <a:p>
            <a:pPr>
              <a:buNone/>
            </a:pPr>
            <a:r>
              <a:rPr lang="en-GB" dirty="0" smtClean="0"/>
              <a:t>	Pointing devices are used for controlling a pointer cursor on the screen. Apart from the mouse, other pointing devices include:</a:t>
            </a:r>
            <a:endParaRPr lang="en-US" dirty="0" smtClean="0"/>
          </a:p>
          <a:p>
            <a:pPr>
              <a:buNone/>
            </a:pPr>
            <a:r>
              <a:rPr lang="en-GB" b="1" dirty="0" smtClean="0"/>
              <a:t>	</a:t>
            </a:r>
            <a:r>
              <a:rPr lang="en-GB" b="1" dirty="0" smtClean="0">
                <a:solidFill>
                  <a:srgbClr val="0070C0"/>
                </a:solidFill>
              </a:rPr>
              <a:t>Mouse</a:t>
            </a:r>
            <a:endParaRPr lang="en-US" dirty="0" smtClean="0">
              <a:solidFill>
                <a:srgbClr val="0070C0"/>
              </a:solidFill>
            </a:endParaRPr>
          </a:p>
          <a:p>
            <a:pPr>
              <a:buNone/>
            </a:pPr>
            <a:r>
              <a:rPr lang="en-GB" dirty="0" smtClean="0"/>
              <a:t>	A mouse as is a common input device. There are different types of mouse available in the market.</a:t>
            </a:r>
            <a:endParaRPr lang="en-US" dirty="0" smtClean="0"/>
          </a:p>
          <a:p>
            <a:pPr>
              <a:buNone/>
            </a:pPr>
            <a:r>
              <a:rPr lang="en-GB" b="1" dirty="0" smtClean="0"/>
              <a:t>	</a:t>
            </a:r>
            <a:r>
              <a:rPr lang="en-GB" b="1" dirty="0" smtClean="0">
                <a:solidFill>
                  <a:srgbClr val="0070C0"/>
                </a:solidFill>
              </a:rPr>
              <a:t>Standard Mouse</a:t>
            </a:r>
            <a:endParaRPr lang="en-US" dirty="0" smtClean="0">
              <a:solidFill>
                <a:srgbClr val="0070C0"/>
              </a:solidFill>
            </a:endParaRPr>
          </a:p>
          <a:p>
            <a:pPr>
              <a:buNone/>
            </a:pPr>
            <a:r>
              <a:rPr lang="en-GB" dirty="0" smtClean="0"/>
              <a:t>	The standard or traditional mouse has a ball underneath, two buttons an optional scroll button located between the left and right buttons.</a:t>
            </a:r>
            <a:endParaRPr lang="en-US" dirty="0" smtClean="0"/>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fontScale="85000" lnSpcReduction="20000"/>
          </a:bodyPr>
          <a:lstStyle/>
          <a:p>
            <a:pPr>
              <a:buNone/>
            </a:pPr>
            <a:r>
              <a:rPr lang="en-GB" b="1" dirty="0" smtClean="0"/>
              <a:t>	</a:t>
            </a:r>
            <a:r>
              <a:rPr lang="en-GB" b="1" dirty="0" smtClean="0">
                <a:solidFill>
                  <a:srgbClr val="0070C0"/>
                </a:solidFill>
              </a:rPr>
              <a:t>Optical Mouse</a:t>
            </a:r>
            <a:endParaRPr lang="en-US" dirty="0" smtClean="0">
              <a:solidFill>
                <a:srgbClr val="0070C0"/>
              </a:solidFill>
            </a:endParaRPr>
          </a:p>
          <a:p>
            <a:pPr>
              <a:buNone/>
            </a:pPr>
            <a:r>
              <a:rPr lang="en-GB" dirty="0" smtClean="0"/>
              <a:t>	An optical mouse does not have any moving parts. It works using a tiny digital camera to take 1,500 pictures every second of the surface on which it is resting. Interpreting the pictures indicates the direction of mouse movement hence the pointer’s position on the screen. </a:t>
            </a:r>
            <a:endParaRPr lang="en-US" dirty="0" smtClean="0"/>
          </a:p>
          <a:p>
            <a:pPr>
              <a:buNone/>
            </a:pPr>
            <a:endParaRPr lang="en-US" dirty="0" smtClean="0"/>
          </a:p>
          <a:p>
            <a:pPr>
              <a:buNone/>
            </a:pPr>
            <a:r>
              <a:rPr lang="en-GB" b="1" dirty="0" smtClean="0"/>
              <a:t>	</a:t>
            </a:r>
            <a:r>
              <a:rPr lang="en-GB" b="1" dirty="0" smtClean="0">
                <a:solidFill>
                  <a:srgbClr val="0070C0"/>
                </a:solidFill>
              </a:rPr>
              <a:t>Cordless Mouse</a:t>
            </a:r>
            <a:endParaRPr lang="en-US" dirty="0" smtClean="0">
              <a:solidFill>
                <a:srgbClr val="0070C0"/>
              </a:solidFill>
            </a:endParaRPr>
          </a:p>
          <a:p>
            <a:pPr>
              <a:buNone/>
            </a:pPr>
            <a:r>
              <a:rPr lang="en-GB" dirty="0" smtClean="0"/>
              <a:t>	A wireless mouse as it is also called is powered by a battery that uses radio or infra red waves instead of being physically connected to the system unit.</a:t>
            </a:r>
            <a:endParaRPr lang="en-US" dirty="0" smtClean="0"/>
          </a:p>
          <a:p>
            <a:pPr>
              <a:buNone/>
            </a:pPr>
            <a:endParaRPr lang="en-US" dirty="0" smtClean="0"/>
          </a:p>
          <a:p>
            <a:pPr>
              <a:buNone/>
            </a:pPr>
            <a:r>
              <a:rPr lang="en-GB" b="1" dirty="0" smtClean="0"/>
              <a:t>	</a:t>
            </a:r>
            <a:r>
              <a:rPr lang="en-GB" b="1" dirty="0" smtClean="0">
                <a:solidFill>
                  <a:srgbClr val="0070C0"/>
                </a:solidFill>
              </a:rPr>
              <a:t>Trackball</a:t>
            </a:r>
            <a:endParaRPr lang="en-US" dirty="0" smtClean="0">
              <a:solidFill>
                <a:srgbClr val="0070C0"/>
              </a:solidFill>
            </a:endParaRPr>
          </a:p>
          <a:p>
            <a:pPr>
              <a:buNone/>
            </a:pPr>
            <a:r>
              <a:rPr lang="en-GB" dirty="0" smtClean="0"/>
              <a:t>	It works just like a mouse although the ball is located at the top. The user moves (rotates) the ball using a finger. Some keyboards come with a track ball integrated therefore no need of a mouse.</a:t>
            </a:r>
            <a:endParaRPr lang="en-US" dirty="0" smtClean="0"/>
          </a:p>
          <a:p>
            <a:pPr>
              <a:buNone/>
            </a:pPr>
            <a:r>
              <a:rPr lang="en-GB"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a:bodyPr>
          <a:lstStyle/>
          <a:p>
            <a:pPr>
              <a:buNone/>
            </a:pPr>
            <a:r>
              <a:rPr lang="en-GB" b="1" dirty="0" smtClean="0">
                <a:solidFill>
                  <a:srgbClr val="0070C0"/>
                </a:solidFill>
              </a:rPr>
              <a:t>	c) Joystick</a:t>
            </a:r>
            <a:endParaRPr lang="en-US" dirty="0" smtClean="0">
              <a:solidFill>
                <a:srgbClr val="0070C0"/>
              </a:solidFill>
            </a:endParaRPr>
          </a:p>
          <a:p>
            <a:pPr>
              <a:buNone/>
            </a:pPr>
            <a:r>
              <a:rPr lang="en-GB" dirty="0" smtClean="0"/>
              <a:t>	An input device, that looks like a lever. It controls a pointer on the screen. It is meant to ply computer games. It does this by varying the pressure, speed and direction of the joysticks. </a:t>
            </a:r>
            <a:endParaRPr lang="en-US" dirty="0" smtClean="0"/>
          </a:p>
          <a:p>
            <a:pPr>
              <a:buNone/>
            </a:pPr>
            <a:r>
              <a:rPr lang="en-GB" b="1" dirty="0" smtClean="0"/>
              <a:t>	</a:t>
            </a:r>
            <a:r>
              <a:rPr lang="en-GB" b="1" dirty="0" smtClean="0">
                <a:solidFill>
                  <a:srgbClr val="0070C0"/>
                </a:solidFill>
              </a:rPr>
              <a:t>d) Light Pen and stylus</a:t>
            </a:r>
            <a:endParaRPr lang="en-US" dirty="0" smtClean="0">
              <a:solidFill>
                <a:srgbClr val="0070C0"/>
              </a:solidFill>
            </a:endParaRPr>
          </a:p>
          <a:p>
            <a:pPr>
              <a:buNone/>
            </a:pPr>
            <a:r>
              <a:rPr lang="en-GB" dirty="0" smtClean="0"/>
              <a:t>	A light pen operates by detecting the command or item being illuminated by it. A stylus on the other hand, is used on devices such as PDAs that recognise commands or hand written data.</a:t>
            </a:r>
            <a:endParaRPr lang="en-US" dirty="0" smtClean="0"/>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fontScale="92500" lnSpcReduction="20000"/>
          </a:bodyPr>
          <a:lstStyle/>
          <a:p>
            <a:pPr lvl="0">
              <a:buNone/>
            </a:pPr>
            <a:r>
              <a:rPr lang="en-GB" b="1" dirty="0" smtClean="0">
                <a:solidFill>
                  <a:srgbClr val="0070C0"/>
                </a:solidFill>
              </a:rPr>
              <a:t>3. Scanning Devices</a:t>
            </a:r>
            <a:endParaRPr lang="en-US" dirty="0" smtClean="0">
              <a:solidFill>
                <a:srgbClr val="0070C0"/>
              </a:solidFill>
            </a:endParaRPr>
          </a:p>
          <a:p>
            <a:pPr>
              <a:buNone/>
            </a:pPr>
            <a:r>
              <a:rPr lang="en-GB" dirty="0" smtClean="0"/>
              <a:t>Scanning means capturing data from an object and converting it into digital format, scanning can be classified according to technology used to capture data. These are</a:t>
            </a:r>
            <a:endParaRPr lang="en-US" dirty="0" smtClean="0"/>
          </a:p>
          <a:p>
            <a:pPr>
              <a:buNone/>
            </a:pPr>
            <a:r>
              <a:rPr lang="en-GB" dirty="0" smtClean="0"/>
              <a:t> </a:t>
            </a:r>
            <a:endParaRPr lang="en-US" dirty="0" smtClean="0"/>
          </a:p>
          <a:p>
            <a:pPr>
              <a:buNone/>
            </a:pPr>
            <a:r>
              <a:rPr lang="en-GB" b="1" dirty="0" smtClean="0">
                <a:solidFill>
                  <a:srgbClr val="0070C0"/>
                </a:solidFill>
              </a:rPr>
              <a:t>a) Optical Scanners</a:t>
            </a:r>
            <a:r>
              <a:rPr lang="en-GB" b="1" dirty="0" smtClean="0"/>
              <a:t>	</a:t>
            </a:r>
            <a:endParaRPr lang="en-US" dirty="0" smtClean="0"/>
          </a:p>
          <a:p>
            <a:pPr>
              <a:buNone/>
            </a:pPr>
            <a:r>
              <a:rPr lang="en-GB" dirty="0" smtClean="0"/>
              <a:t>Optical scanners capture data using optical or light technology. A light beam passes over an object and the image is analysed by specialised software. Some examples include:</a:t>
            </a:r>
            <a:endParaRPr lang="en-US" dirty="0" smtClean="0"/>
          </a:p>
          <a:p>
            <a:pPr>
              <a:buNone/>
            </a:pPr>
            <a:r>
              <a:rPr lang="en-GB" dirty="0" smtClean="0">
                <a:solidFill>
                  <a:srgbClr val="0070C0"/>
                </a:solidFill>
              </a:rPr>
              <a:t> </a:t>
            </a:r>
            <a:endParaRPr lang="en-US" dirty="0" smtClean="0">
              <a:solidFill>
                <a:srgbClr val="0070C0"/>
              </a:solidFill>
            </a:endParaRPr>
          </a:p>
          <a:p>
            <a:pPr>
              <a:buNone/>
            </a:pPr>
            <a:r>
              <a:rPr lang="en-GB" b="1" dirty="0" smtClean="0">
                <a:solidFill>
                  <a:srgbClr val="0070C0"/>
                </a:solidFill>
              </a:rPr>
              <a:t>i</a:t>
            </a:r>
            <a:r>
              <a:rPr lang="en-GB" b="1" smtClean="0">
                <a:solidFill>
                  <a:srgbClr val="0070C0"/>
                </a:solidFill>
              </a:rPr>
              <a:t>) </a:t>
            </a:r>
            <a:r>
              <a:rPr lang="en-GB" b="1" dirty="0" smtClean="0">
                <a:solidFill>
                  <a:srgbClr val="0070C0"/>
                </a:solidFill>
              </a:rPr>
              <a:t>Optical mark recognition scanners (OMR)</a:t>
            </a:r>
            <a:endParaRPr lang="en-US" dirty="0" smtClean="0">
              <a:solidFill>
                <a:srgbClr val="0070C0"/>
              </a:solidFill>
            </a:endParaRPr>
          </a:p>
          <a:p>
            <a:pPr>
              <a:buNone/>
            </a:pPr>
            <a:r>
              <a:rPr lang="en-GB" dirty="0" smtClean="0"/>
              <a:t>OMR scanners detects marks made on a piece of paper using ink or a soft pencil by passing an infra beam over them.</a:t>
            </a:r>
            <a:endParaRPr lang="en-US" dirty="0" smtClean="0"/>
          </a:p>
          <a:p>
            <a:pPr>
              <a:buNone/>
            </a:pPr>
            <a:r>
              <a:rPr lang="en-GB" dirty="0" smtClean="0"/>
              <a:t>This scanner is used to mark multiple choice questions, analysing structure questionnaires</a:t>
            </a:r>
            <a:endParaRPr lang="en-US" dirty="0" smtClean="0"/>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pPr>
              <a:buNone/>
            </a:pPr>
            <a:r>
              <a:rPr lang="en-GB" b="1" dirty="0" smtClean="0"/>
              <a:t>ii) </a:t>
            </a:r>
            <a:r>
              <a:rPr lang="en-GB" b="1" dirty="0" smtClean="0">
                <a:solidFill>
                  <a:schemeClr val="accent1"/>
                </a:solidFill>
              </a:rPr>
              <a:t>Optical Bar Recognition (OBR)</a:t>
            </a:r>
            <a:endParaRPr lang="en-US" dirty="0" smtClean="0">
              <a:solidFill>
                <a:schemeClr val="accent1"/>
              </a:solidFill>
            </a:endParaRPr>
          </a:p>
          <a:p>
            <a:r>
              <a:rPr lang="en-GB" dirty="0" smtClean="0"/>
              <a:t>The OBR is used to capture data coded as lines of varying thickness known as barcodes or Universal Product Code.</a:t>
            </a:r>
            <a:endParaRPr lang="en-US" dirty="0" smtClean="0"/>
          </a:p>
          <a:p>
            <a:pPr>
              <a:buNone/>
            </a:pPr>
            <a:endParaRPr lang="en-US" dirty="0" smtClean="0"/>
          </a:p>
          <a:p>
            <a:pPr>
              <a:buNone/>
            </a:pPr>
            <a:r>
              <a:rPr lang="en-GB" b="1" dirty="0" smtClean="0"/>
              <a:t>iii) </a:t>
            </a:r>
            <a:r>
              <a:rPr lang="en-GB" b="1" dirty="0" smtClean="0">
                <a:solidFill>
                  <a:schemeClr val="accent1"/>
                </a:solidFill>
              </a:rPr>
              <a:t>Optical Character Recognition (OCR)</a:t>
            </a:r>
            <a:endParaRPr lang="en-US" dirty="0" smtClean="0">
              <a:solidFill>
                <a:schemeClr val="accent1"/>
              </a:solidFill>
            </a:endParaRPr>
          </a:p>
          <a:p>
            <a:r>
              <a:rPr lang="en-GB" dirty="0" smtClean="0"/>
              <a:t>An OCR is used to read typewritten, computer-printed, or handwritten characters and transforms the images into a soft copy that can be manipulated using a word processor.</a:t>
            </a:r>
            <a:endParaRPr lang="en-US" dirty="0" smtClean="0"/>
          </a:p>
          <a:p>
            <a:r>
              <a:rPr lang="en-GB" dirty="0" smtClean="0"/>
              <a:t>Some OCR like the flat-bed scanner can be used to capture pictures and real objects. </a:t>
            </a:r>
            <a:endParaRPr lang="en-US" dirty="0" smtClean="0"/>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pPr>
              <a:buNone/>
            </a:pPr>
            <a:r>
              <a:rPr lang="en-GB" b="1" dirty="0" smtClean="0"/>
              <a:t>b) </a:t>
            </a:r>
            <a:r>
              <a:rPr lang="en-GB" b="1" dirty="0" smtClean="0">
                <a:solidFill>
                  <a:schemeClr val="accent1"/>
                </a:solidFill>
              </a:rPr>
              <a:t>Magnetic Scanners</a:t>
            </a:r>
            <a:endParaRPr lang="en-US" dirty="0" smtClean="0">
              <a:solidFill>
                <a:schemeClr val="accent1"/>
              </a:solidFill>
            </a:endParaRPr>
          </a:p>
          <a:p>
            <a:r>
              <a:rPr lang="en-GB" dirty="0" smtClean="0"/>
              <a:t>Magnetic scanners are used to capture data written using magnetic ink or coded onto a magnetic strip. The common example is the magnetic scanner, magnetic ink character recognition (MICR) and card readers</a:t>
            </a:r>
            <a:endParaRPr lang="en-US" dirty="0" smtClean="0"/>
          </a:p>
          <a:p>
            <a:r>
              <a:rPr lang="en-GB" b="1" dirty="0" err="1" smtClean="0"/>
              <a:t>i</a:t>
            </a:r>
            <a:r>
              <a:rPr lang="en-GB" b="1" dirty="0" smtClean="0"/>
              <a:t>) </a:t>
            </a:r>
            <a:r>
              <a:rPr lang="en-GB" b="1" dirty="0" smtClean="0">
                <a:solidFill>
                  <a:schemeClr val="accent1"/>
                </a:solidFill>
              </a:rPr>
              <a:t>Magnetic Ink Character Recognition (MICR)</a:t>
            </a:r>
            <a:endParaRPr lang="en-US" dirty="0" smtClean="0">
              <a:solidFill>
                <a:schemeClr val="accent1"/>
              </a:solidFill>
            </a:endParaRPr>
          </a:p>
          <a:p>
            <a:r>
              <a:rPr lang="en-GB" dirty="0" smtClean="0"/>
              <a:t>Scanners are used to read characters written using magnetic ink. E.g. cheque reader using in banks</a:t>
            </a:r>
            <a:endParaRPr lang="en-US" dirty="0" smtClean="0"/>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pPr lvl="0">
              <a:buNone/>
            </a:pPr>
            <a:r>
              <a:rPr lang="en-GB" b="1" dirty="0" smtClean="0"/>
              <a:t> 4. </a:t>
            </a:r>
            <a:r>
              <a:rPr lang="en-GB" b="1" dirty="0" smtClean="0">
                <a:solidFill>
                  <a:schemeClr val="accent2"/>
                </a:solidFill>
              </a:rPr>
              <a:t>Digitisers</a:t>
            </a:r>
            <a:endParaRPr lang="en-US" dirty="0" smtClean="0">
              <a:solidFill>
                <a:schemeClr val="accent2"/>
              </a:solidFill>
            </a:endParaRPr>
          </a:p>
          <a:p>
            <a:r>
              <a:rPr lang="en-GB" dirty="0" smtClean="0"/>
              <a:t>This device is also known as </a:t>
            </a:r>
            <a:r>
              <a:rPr lang="en-GB" b="1" dirty="0" smtClean="0"/>
              <a:t>graphic tablet</a:t>
            </a:r>
            <a:r>
              <a:rPr lang="en-GB" dirty="0" smtClean="0"/>
              <a:t> allows a user to draw an image using a stylus. The image drawn does not appear on the tablet but on the computer screen. </a:t>
            </a:r>
            <a:endParaRPr lang="en-US" dirty="0" smtClean="0"/>
          </a:p>
          <a:p>
            <a:r>
              <a:rPr lang="en-GB" dirty="0" smtClean="0"/>
              <a:t>This device is used to trace highly detailed engineering and architectural drawings and design</a:t>
            </a:r>
          </a:p>
          <a:p>
            <a:r>
              <a:rPr lang="en-GB" b="1" dirty="0" smtClean="0"/>
              <a:t>5. </a:t>
            </a:r>
            <a:r>
              <a:rPr lang="en-GB" b="1" dirty="0" smtClean="0">
                <a:solidFill>
                  <a:schemeClr val="accent2"/>
                </a:solidFill>
              </a:rPr>
              <a:t>Digital Cameras</a:t>
            </a:r>
            <a:endParaRPr lang="en-US" dirty="0" smtClean="0">
              <a:solidFill>
                <a:schemeClr val="accent2"/>
              </a:solidFill>
            </a:endParaRPr>
          </a:p>
          <a:p>
            <a:r>
              <a:rPr lang="en-GB" dirty="0" smtClean="0"/>
              <a:t>These cameras capture images and store them in digital form in a memory card. The picture can be edited, printed or uploaded in the internet. </a:t>
            </a:r>
            <a:endParaRPr lang="en-US" dirty="0" smtClean="0"/>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pPr lvl="0"/>
            <a:r>
              <a:rPr lang="en-GB" b="1" dirty="0" smtClean="0"/>
              <a:t> </a:t>
            </a:r>
            <a:r>
              <a:rPr lang="en-GB" b="1" dirty="0" smtClean="0">
                <a:solidFill>
                  <a:schemeClr val="accent2"/>
                </a:solidFill>
              </a:rPr>
              <a:t>Other Emerging Technologies</a:t>
            </a:r>
            <a:endParaRPr lang="en-US" dirty="0" smtClean="0">
              <a:solidFill>
                <a:schemeClr val="accent2"/>
              </a:solidFill>
            </a:endParaRPr>
          </a:p>
          <a:p>
            <a:r>
              <a:rPr lang="en-GB" b="1" dirty="0" smtClean="0">
                <a:solidFill>
                  <a:schemeClr val="accent2"/>
                </a:solidFill>
              </a:rPr>
              <a:t>a) Touch Screen</a:t>
            </a:r>
            <a:endParaRPr lang="en-US" dirty="0" smtClean="0">
              <a:solidFill>
                <a:schemeClr val="accent2"/>
              </a:solidFill>
            </a:endParaRPr>
          </a:p>
          <a:p>
            <a:r>
              <a:rPr lang="en-GB" dirty="0" smtClean="0"/>
              <a:t>This technology allows the user to enter something by touching the screen with a finger or stylus. The screen consists of infra red light crisscrossing behind it. This light is interrupted when the user  taps a location on the screen and the output is displayed on the screen.   Uses of this technology are in retail stores, airports, smart phones and PDAs.</a:t>
            </a:r>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a:spLocks noGrp="1"/>
          </p:cNvSpPr>
          <p:nvPr>
            <p:ph type="title"/>
          </p:nvPr>
        </p:nvSpPr>
        <p:spPr>
          <a:xfrm>
            <a:off x="5029200" y="1600200"/>
            <a:ext cx="2971800" cy="762000"/>
          </a:xfrm>
        </p:spPr>
        <p:txBody>
          <a:bodyPr>
            <a:normAutofit/>
          </a:bodyPr>
          <a:lstStyle/>
          <a:p>
            <a:r>
              <a:rPr lang="en-US" sz="2800" b="1" dirty="0" smtClean="0">
                <a:solidFill>
                  <a:schemeClr val="accent2">
                    <a:lumMod val="75000"/>
                  </a:schemeClr>
                </a:solidFill>
              </a:rPr>
              <a:t>Keyboard</a:t>
            </a:r>
            <a:endParaRPr lang="en-US" sz="2800" b="1" dirty="0">
              <a:solidFill>
                <a:schemeClr val="accent2">
                  <a:lumMod val="75000"/>
                </a:schemeClr>
              </a:solidFill>
            </a:endParaRPr>
          </a:p>
        </p:txBody>
      </p:sp>
      <p:sp>
        <p:nvSpPr>
          <p:cNvPr id="3" name="Text Placeholder 2"/>
          <p:cNvSpPr>
            <a:spLocks noGrp="1"/>
          </p:cNvSpPr>
          <p:nvPr>
            <p:ph type="body" idx="1"/>
          </p:nvPr>
        </p:nvSpPr>
        <p:spPr>
          <a:xfrm>
            <a:off x="5867400" y="4267200"/>
            <a:ext cx="2057400" cy="639762"/>
          </a:xfrm>
        </p:spPr>
        <p:txBody>
          <a:bodyPr>
            <a:normAutofit fontScale="92500" lnSpcReduction="20000"/>
          </a:bodyPr>
          <a:lstStyle/>
          <a:p>
            <a:r>
              <a:rPr lang="en-US" dirty="0" smtClean="0"/>
              <a:t>                 </a:t>
            </a:r>
            <a:r>
              <a:rPr lang="en-US" sz="3000" dirty="0" smtClean="0">
                <a:solidFill>
                  <a:schemeClr val="accent2">
                    <a:lumMod val="75000"/>
                  </a:schemeClr>
                </a:solidFill>
              </a:rPr>
              <a:t>Monitor</a:t>
            </a:r>
            <a:endParaRPr lang="en-US" sz="3000" dirty="0">
              <a:solidFill>
                <a:schemeClr val="accent2">
                  <a:lumMod val="75000"/>
                </a:schemeClr>
              </a:solidFill>
            </a:endParaRPr>
          </a:p>
        </p:txBody>
      </p:sp>
      <p:pic>
        <p:nvPicPr>
          <p:cNvPr id="7" name="Content Placeholder 6" descr="keyboard.jpg"/>
          <p:cNvPicPr>
            <a:picLocks noGrp="1" noChangeAspect="1"/>
          </p:cNvPicPr>
          <p:nvPr>
            <p:ph sz="quarter" idx="2"/>
          </p:nvPr>
        </p:nvPicPr>
        <p:blipFill>
          <a:blip r:embed="rId2" cstate="print"/>
          <a:stretch>
            <a:fillRect/>
          </a:stretch>
        </p:blipFill>
        <p:spPr>
          <a:xfrm>
            <a:off x="533400" y="914400"/>
            <a:ext cx="4114800" cy="2057400"/>
          </a:xfrm>
        </p:spPr>
      </p:pic>
      <p:pic>
        <p:nvPicPr>
          <p:cNvPr id="12" name="Picture 11" descr="monitor.jpg"/>
          <p:cNvPicPr>
            <a:picLocks noChangeAspect="1"/>
          </p:cNvPicPr>
          <p:nvPr/>
        </p:nvPicPr>
        <p:blipFill>
          <a:blip r:embed="rId3" cstate="print"/>
          <a:stretch>
            <a:fillRect/>
          </a:stretch>
        </p:blipFill>
        <p:spPr>
          <a:xfrm>
            <a:off x="381000" y="3581400"/>
            <a:ext cx="4572000" cy="2971800"/>
          </a:xfrm>
          <a:prstGeom prst="rect">
            <a:avLst/>
          </a:prstGeom>
          <a:noFill/>
          <a:ln>
            <a:noFill/>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fontScale="92500" lnSpcReduction="20000"/>
          </a:bodyPr>
          <a:lstStyle/>
          <a:p>
            <a:r>
              <a:rPr lang="en-GB" b="1" dirty="0" smtClean="0">
                <a:solidFill>
                  <a:schemeClr val="accent2"/>
                </a:solidFill>
              </a:rPr>
              <a:t>b) Voice Input</a:t>
            </a:r>
            <a:endParaRPr lang="en-US" dirty="0" smtClean="0">
              <a:solidFill>
                <a:schemeClr val="accent2"/>
              </a:solidFill>
            </a:endParaRPr>
          </a:p>
          <a:p>
            <a:r>
              <a:rPr lang="en-GB" dirty="0" smtClean="0"/>
              <a:t>This is an input technology, where a microphone is used to enter data in form of speech into the computer. This method is mostly suitable for the physically challenged users. </a:t>
            </a:r>
          </a:p>
          <a:p>
            <a:r>
              <a:rPr lang="en-GB" b="1" u="sng" dirty="0" smtClean="0"/>
              <a:t>Limitations of voice input</a:t>
            </a:r>
            <a:endParaRPr lang="en-US" dirty="0" smtClean="0"/>
          </a:p>
          <a:p>
            <a:pPr marL="571500" indent="-571500">
              <a:buFont typeface="+mj-lt"/>
              <a:buAutoNum type="romanLcPeriod"/>
            </a:pPr>
            <a:r>
              <a:rPr lang="en-GB" dirty="0" smtClean="0"/>
              <a:t>Homophones – some words sound the same.</a:t>
            </a:r>
            <a:endParaRPr lang="en-US" dirty="0" smtClean="0"/>
          </a:p>
          <a:p>
            <a:pPr marL="571500" indent="-571500">
              <a:buFont typeface="+mj-lt"/>
              <a:buAutoNum type="romanLcPeriod"/>
            </a:pPr>
            <a:r>
              <a:rPr lang="en-GB" dirty="0" smtClean="0"/>
              <a:t>Word separation – connected speech has to be segmented. </a:t>
            </a:r>
            <a:endParaRPr lang="en-US" dirty="0" smtClean="0"/>
          </a:p>
          <a:p>
            <a:pPr marL="571500" indent="-571500">
              <a:buFont typeface="+mj-lt"/>
              <a:buAutoNum type="romanLcPeriod"/>
            </a:pPr>
            <a:r>
              <a:rPr lang="en-GB" dirty="0" smtClean="0"/>
              <a:t>Recognition is slow – the vocabulary and the speech rate, response rate is still relatively slow.</a:t>
            </a:r>
            <a:endParaRPr lang="en-US" dirty="0" smtClean="0"/>
          </a:p>
          <a:p>
            <a:pPr marL="571500" indent="-571500">
              <a:buFont typeface="+mj-lt"/>
              <a:buAutoNum type="romanLcPeriod"/>
            </a:pPr>
            <a:r>
              <a:rPr lang="en-GB" dirty="0" smtClean="0"/>
              <a:t>Speaker variability – the speech, pitch, rate, rhythm, intonation, loudness and pronunciation of an individual speaker vary.</a:t>
            </a:r>
            <a:endParaRPr lang="en-US" dirty="0" smtClean="0"/>
          </a:p>
          <a:p>
            <a:pPr marL="571500" indent="-571500">
              <a:buFont typeface="+mj-lt"/>
              <a:buAutoNum type="romanLcPeriod"/>
            </a:pPr>
            <a:r>
              <a:rPr lang="en-GB" dirty="0" smtClean="0"/>
              <a:t>Still at early development.</a:t>
            </a:r>
            <a:endParaRPr lang="en-US" dirty="0" smtClean="0"/>
          </a:p>
          <a:p>
            <a:pPr marL="571500" indent="-571500">
              <a:buFont typeface="+mj-lt"/>
              <a:buAutoNum type="romanLcPeriod"/>
            </a:pPr>
            <a:r>
              <a:rPr lang="en-GB" dirty="0" smtClean="0"/>
              <a:t>Limited vocabularies</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eal mouse.jpg"/>
          <p:cNvPicPr>
            <a:picLocks noChangeAspect="1"/>
          </p:cNvPicPr>
          <p:nvPr/>
        </p:nvPicPr>
        <p:blipFill>
          <a:blip r:embed="rId2" cstate="print"/>
          <a:stretch>
            <a:fillRect/>
          </a:stretch>
        </p:blipFill>
        <p:spPr>
          <a:xfrm>
            <a:off x="457200" y="838200"/>
            <a:ext cx="3962400" cy="2971800"/>
          </a:xfrm>
          <a:prstGeom prst="rect">
            <a:avLst/>
          </a:prstGeom>
        </p:spPr>
      </p:pic>
      <p:sp>
        <p:nvSpPr>
          <p:cNvPr id="3" name="Rectangle 2"/>
          <p:cNvSpPr/>
          <p:nvPr/>
        </p:nvSpPr>
        <p:spPr>
          <a:xfrm>
            <a:off x="990600" y="4191000"/>
            <a:ext cx="2514600" cy="523220"/>
          </a:xfrm>
          <a:prstGeom prst="rect">
            <a:avLst/>
          </a:prstGeom>
        </p:spPr>
        <p:txBody>
          <a:bodyPr wrap="square">
            <a:spAutoFit/>
          </a:bodyPr>
          <a:lstStyle/>
          <a:p>
            <a:pPr>
              <a:buNone/>
            </a:pPr>
            <a:r>
              <a:rPr lang="en-US" sz="2800" b="1" dirty="0">
                <a:solidFill>
                  <a:schemeClr val="accent2">
                    <a:lumMod val="75000"/>
                  </a:schemeClr>
                </a:solidFill>
              </a:rPr>
              <a:t> </a:t>
            </a:r>
            <a:r>
              <a:rPr lang="en-US" sz="2800" b="1" dirty="0" smtClean="0">
                <a:solidFill>
                  <a:schemeClr val="accent2">
                    <a:lumMod val="75000"/>
                  </a:schemeClr>
                </a:solidFill>
              </a:rPr>
              <a:t>   Real Mouse</a:t>
            </a:r>
            <a:endParaRPr lang="en-US" sz="2800" b="1" dirty="0">
              <a:solidFill>
                <a:schemeClr val="accent2">
                  <a:lumMod val="75000"/>
                </a:schemeClr>
              </a:solidFill>
            </a:endParaRPr>
          </a:p>
        </p:txBody>
      </p:sp>
      <p:pic>
        <p:nvPicPr>
          <p:cNvPr id="4" name="Content Placeholder 7" descr="mouse.png"/>
          <p:cNvPicPr>
            <a:picLocks noChangeAspect="1"/>
          </p:cNvPicPr>
          <p:nvPr/>
        </p:nvPicPr>
        <p:blipFill>
          <a:blip r:embed="rId3" cstate="print"/>
          <a:stretch>
            <a:fillRect/>
          </a:stretch>
        </p:blipFill>
        <p:spPr>
          <a:xfrm>
            <a:off x="4876800" y="381000"/>
            <a:ext cx="3810000" cy="2971800"/>
          </a:xfrm>
          <a:prstGeom prst="rect">
            <a:avLst/>
          </a:prstGeom>
        </p:spPr>
      </p:pic>
      <p:sp>
        <p:nvSpPr>
          <p:cNvPr id="5" name="Rectangle 4"/>
          <p:cNvSpPr/>
          <p:nvPr/>
        </p:nvSpPr>
        <p:spPr>
          <a:xfrm>
            <a:off x="5181600" y="4191000"/>
            <a:ext cx="3200400" cy="523220"/>
          </a:xfrm>
          <a:prstGeom prst="rect">
            <a:avLst/>
          </a:prstGeom>
        </p:spPr>
        <p:txBody>
          <a:bodyPr wrap="square">
            <a:spAutoFit/>
          </a:bodyPr>
          <a:lstStyle/>
          <a:p>
            <a:pPr>
              <a:buNone/>
            </a:pPr>
            <a:r>
              <a:rPr lang="en-US" sz="2800" b="1" dirty="0" smtClean="0">
                <a:solidFill>
                  <a:schemeClr val="accent2">
                    <a:lumMod val="75000"/>
                  </a:schemeClr>
                </a:solidFill>
              </a:rPr>
              <a:t>Computer Mouse</a:t>
            </a:r>
            <a:endParaRPr lang="en-US" sz="2800" b="1"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304800"/>
            <a:ext cx="4191000" cy="914400"/>
          </a:xfrm>
        </p:spPr>
        <p:txBody>
          <a:bodyPr>
            <a:normAutofit fontScale="90000"/>
          </a:bodyPr>
          <a:lstStyle/>
          <a:p>
            <a:r>
              <a:rPr lang="en-US" sz="3600" dirty="0" smtClean="0">
                <a:solidFill>
                  <a:schemeClr val="accent2">
                    <a:lumMod val="75000"/>
                  </a:schemeClr>
                </a:solidFill>
              </a:rPr>
              <a:t/>
            </a:r>
            <a:br>
              <a:rPr lang="en-US" sz="3600" dirty="0" smtClean="0">
                <a:solidFill>
                  <a:schemeClr val="accent2">
                    <a:lumMod val="75000"/>
                  </a:schemeClr>
                </a:solidFill>
              </a:rPr>
            </a:br>
            <a:r>
              <a:rPr lang="en-US" sz="3600" dirty="0" smtClean="0">
                <a:solidFill>
                  <a:schemeClr val="accent2">
                    <a:lumMod val="75000"/>
                  </a:schemeClr>
                </a:solidFill>
              </a:rPr>
              <a:t>Types of System Units</a:t>
            </a:r>
            <a:r>
              <a:rPr lang="en-US" sz="3600" dirty="0">
                <a:solidFill>
                  <a:schemeClr val="accent2">
                    <a:lumMod val="75000"/>
                  </a:schemeClr>
                </a:solidFill>
              </a:rPr>
              <a:t/>
            </a:r>
            <a:br>
              <a:rPr lang="en-US" sz="3600" dirty="0">
                <a:solidFill>
                  <a:schemeClr val="accent2">
                    <a:lumMod val="75000"/>
                  </a:schemeClr>
                </a:solidFill>
              </a:rPr>
            </a:br>
            <a:endParaRPr lang="en-US" sz="3600" dirty="0">
              <a:solidFill>
                <a:schemeClr val="accent2">
                  <a:lumMod val="75000"/>
                </a:schemeClr>
              </a:solidFill>
            </a:endParaRPr>
          </a:p>
        </p:txBody>
      </p:sp>
      <p:pic>
        <p:nvPicPr>
          <p:cNvPr id="5" name="Content Placeholder 4" descr="tower SU.jpg"/>
          <p:cNvPicPr>
            <a:picLocks noGrp="1" noChangeAspect="1"/>
          </p:cNvPicPr>
          <p:nvPr>
            <p:ph sz="half" idx="1"/>
          </p:nvPr>
        </p:nvPicPr>
        <p:blipFill>
          <a:blip r:embed="rId2" cstate="print"/>
          <a:stretch>
            <a:fillRect/>
          </a:stretch>
        </p:blipFill>
        <p:spPr>
          <a:xfrm>
            <a:off x="1247775" y="3209131"/>
            <a:ext cx="2457450" cy="1857375"/>
          </a:xfrm>
        </p:spPr>
      </p:pic>
      <p:pic>
        <p:nvPicPr>
          <p:cNvPr id="6" name="Content Placeholder 5" descr="Desktop System unit.jpg"/>
          <p:cNvPicPr>
            <a:picLocks noGrp="1" noChangeAspect="1"/>
          </p:cNvPicPr>
          <p:nvPr>
            <p:ph sz="half" idx="2"/>
          </p:nvPr>
        </p:nvPicPr>
        <p:blipFill>
          <a:blip r:embed="rId3" cstate="print"/>
          <a:stretch>
            <a:fillRect/>
          </a:stretch>
        </p:blipFill>
        <p:spPr>
          <a:xfrm>
            <a:off x="4572000" y="2590800"/>
            <a:ext cx="3810000" cy="3352800"/>
          </a:xfrm>
        </p:spPr>
      </p:pic>
      <p:sp>
        <p:nvSpPr>
          <p:cNvPr id="7" name="Title 1"/>
          <p:cNvSpPr txBox="1">
            <a:spLocks/>
          </p:cNvSpPr>
          <p:nvPr/>
        </p:nvSpPr>
        <p:spPr>
          <a:xfrm>
            <a:off x="4800600" y="990600"/>
            <a:ext cx="3352800" cy="1066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2">
                    <a:lumMod val="60000"/>
                    <a:lumOff val="40000"/>
                  </a:schemeClr>
                </a:solidFill>
                <a:effectLst/>
                <a:uLnTx/>
                <a:uFillTx/>
                <a:latin typeface="+mj-lt"/>
                <a:ea typeface="+mj-ea"/>
                <a:cs typeface="+mj-cs"/>
              </a:rPr>
              <a:t>Desktop System Unit</a:t>
            </a:r>
          </a:p>
        </p:txBody>
      </p:sp>
      <p:sp>
        <p:nvSpPr>
          <p:cNvPr id="8" name="Title 1"/>
          <p:cNvSpPr txBox="1">
            <a:spLocks/>
          </p:cNvSpPr>
          <p:nvPr/>
        </p:nvSpPr>
        <p:spPr>
          <a:xfrm>
            <a:off x="533400" y="914400"/>
            <a:ext cx="2971800" cy="124936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2">
                    <a:lumMod val="60000"/>
                    <a:lumOff val="40000"/>
                  </a:schemeClr>
                </a:solidFill>
                <a:effectLst/>
                <a:uLnTx/>
                <a:uFillTx/>
                <a:latin typeface="+mj-lt"/>
                <a:ea typeface="+mj-ea"/>
                <a:cs typeface="+mj-cs"/>
              </a:rPr>
              <a:t>Tower System Unit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2">
                    <a:lumMod val="75000"/>
                  </a:schemeClr>
                </a:solidFill>
              </a:rPr>
              <a:t>COMPLETE COMPUTER SYSTEM</a:t>
            </a:r>
            <a:endParaRPr lang="en-US" dirty="0">
              <a:solidFill>
                <a:schemeClr val="accent2">
                  <a:lumMod val="75000"/>
                </a:schemeClr>
              </a:solidFill>
            </a:endParaRPr>
          </a:p>
        </p:txBody>
      </p:sp>
      <p:pic>
        <p:nvPicPr>
          <p:cNvPr id="6" name="Picture 5" descr="Full Computer.jpg"/>
          <p:cNvPicPr>
            <a:picLocks noChangeAspect="1"/>
          </p:cNvPicPr>
          <p:nvPr/>
        </p:nvPicPr>
        <p:blipFill>
          <a:blip r:embed="rId2" cstate="print"/>
          <a:stretch>
            <a:fillRect/>
          </a:stretch>
        </p:blipFill>
        <p:spPr>
          <a:xfrm>
            <a:off x="1524000" y="1752600"/>
            <a:ext cx="6096000" cy="38100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676400"/>
          </a:xfrm>
        </p:spPr>
        <p:txBody>
          <a:bodyPr>
            <a:normAutofit fontScale="90000"/>
          </a:bodyPr>
          <a:lstStyle/>
          <a:p>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endParaRPr lang="en-US" dirty="0"/>
          </a:p>
        </p:txBody>
      </p:sp>
      <p:pic>
        <p:nvPicPr>
          <p:cNvPr id="4" name="Content Placeholder 3" descr="USES.jpg"/>
          <p:cNvPicPr>
            <a:picLocks noGrp="1" noChangeAspect="1"/>
          </p:cNvPicPr>
          <p:nvPr>
            <p:ph idx="1"/>
          </p:nvPr>
        </p:nvPicPr>
        <p:blipFill>
          <a:blip r:embed="rId2" cstate="print"/>
          <a:stretch>
            <a:fillRect/>
          </a:stretch>
        </p:blipFill>
        <p:spPr>
          <a:xfrm>
            <a:off x="1819275" y="1828800"/>
            <a:ext cx="5505450" cy="3962400"/>
          </a:xfrm>
        </p:spPr>
      </p:pic>
      <p:sp>
        <p:nvSpPr>
          <p:cNvPr id="5" name="Rectangle 4"/>
          <p:cNvSpPr/>
          <p:nvPr/>
        </p:nvSpPr>
        <p:spPr>
          <a:xfrm>
            <a:off x="685800" y="990600"/>
            <a:ext cx="7848600" cy="584775"/>
          </a:xfrm>
          <a:prstGeom prst="rect">
            <a:avLst/>
          </a:prstGeom>
        </p:spPr>
        <p:txBody>
          <a:bodyPr wrap="square">
            <a:spAutoFit/>
          </a:bodyPr>
          <a:lstStyle/>
          <a:p>
            <a:r>
              <a:rPr lang="en-US" sz="3200" b="1" dirty="0" smtClean="0">
                <a:solidFill>
                  <a:schemeClr val="accent2">
                    <a:lumMod val="75000"/>
                  </a:schemeClr>
                </a:solidFill>
              </a:rPr>
              <a:t>AREAS WHERE COMPUTERS ARE USED</a:t>
            </a:r>
            <a:endParaRPr lang="en-US" sz="3200" b="1"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2"/>
          <p:cNvSpPr>
            <a:spLocks noGrp="1"/>
          </p:cNvSpPr>
          <p:nvPr>
            <p:ph type="body" idx="1"/>
          </p:nvPr>
        </p:nvSpPr>
        <p:spPr>
          <a:xfrm>
            <a:off x="2590800" y="1219200"/>
            <a:ext cx="3657600" cy="1066800"/>
          </a:xfrm>
        </p:spPr>
        <p:txBody>
          <a:bodyPr/>
          <a:lstStyle/>
          <a:p>
            <a:pPr algn="ctr"/>
            <a:r>
              <a:rPr lang="en-US" dirty="0" smtClean="0">
                <a:solidFill>
                  <a:schemeClr val="accent2">
                    <a:lumMod val="75000"/>
                  </a:schemeClr>
                </a:solidFill>
              </a:rPr>
              <a:t>Learning in Schools </a:t>
            </a:r>
            <a:endParaRPr lang="en-US" dirty="0">
              <a:solidFill>
                <a:schemeClr val="accent2">
                  <a:lumMod val="75000"/>
                </a:schemeClr>
              </a:solidFill>
            </a:endParaRPr>
          </a:p>
        </p:txBody>
      </p:sp>
      <p:pic>
        <p:nvPicPr>
          <p:cNvPr id="1026" name="Picture 2" descr="photo0025"/>
          <p:cNvPicPr>
            <a:picLocks noChangeAspect="1" noChangeArrowheads="1"/>
          </p:cNvPicPr>
          <p:nvPr/>
        </p:nvPicPr>
        <p:blipFill>
          <a:blip r:embed="rId2" cstate="print"/>
          <a:srcRect/>
          <a:stretch>
            <a:fillRect/>
          </a:stretch>
        </p:blipFill>
        <p:spPr bwMode="auto">
          <a:xfrm>
            <a:off x="533400" y="2590800"/>
            <a:ext cx="7543800" cy="3886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529</TotalTime>
  <Words>1179</Words>
  <Application>Microsoft Office PowerPoint</Application>
  <PresentationFormat>On-screen Show (4:3)</PresentationFormat>
  <Paragraphs>158</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Flow</vt:lpstr>
      <vt:lpstr>Slide 1</vt:lpstr>
      <vt:lpstr>Slide 2</vt:lpstr>
      <vt:lpstr>PARTS OF A COMPUTER</vt:lpstr>
      <vt:lpstr>Keyboard</vt:lpstr>
      <vt:lpstr>Slide 5</vt:lpstr>
      <vt:lpstr> Types of System Units </vt:lpstr>
      <vt:lpstr>COMPLETE COMPUTER SYSTEM</vt:lpstr>
      <vt:lpstr>                </vt:lpstr>
      <vt:lpstr>Slide 9</vt:lpstr>
      <vt:lpstr>Slide 10</vt:lpstr>
      <vt:lpstr>Slide 11</vt:lpstr>
      <vt:lpstr>CLASSIFICATION ACCORDING TO SIZE</vt:lpstr>
      <vt:lpstr>Slide 13</vt:lpstr>
      <vt:lpstr>Slide 14</vt:lpstr>
      <vt:lpstr>Diagram of mainframe computers</vt:lpstr>
      <vt:lpstr> </vt:lpstr>
      <vt:lpstr>Slide 17</vt:lpstr>
      <vt:lpstr>Slide 18</vt:lpstr>
      <vt:lpstr>Slide 19</vt:lpstr>
      <vt:lpstr>I phone 5-one of the latest phones</vt:lpstr>
      <vt:lpstr>CLASSIFICATION ACCORDING TO PURPOSE/FUNCTIONALITY</vt:lpstr>
      <vt:lpstr>Slide 22</vt:lpstr>
      <vt:lpstr>CLASSIFIATION ACCORDING TO TECHOLOGY</vt:lpstr>
      <vt:lpstr>CHAPTER TWO</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Abdihakim</dc:creator>
  <cp:lastModifiedBy>WTK-IFO</cp:lastModifiedBy>
  <cp:revision>97</cp:revision>
  <dcterms:created xsi:type="dcterms:W3CDTF">2013-09-17T16:49:32Z</dcterms:created>
  <dcterms:modified xsi:type="dcterms:W3CDTF">2015-06-10T07:58:48Z</dcterms:modified>
</cp:coreProperties>
</file>