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10" r:id="rId36"/>
    <p:sldId id="293" r:id="rId37"/>
    <p:sldId id="311" r:id="rId38"/>
    <p:sldId id="294" r:id="rId39"/>
    <p:sldId id="295" r:id="rId40"/>
    <p:sldId id="296" r:id="rId41"/>
    <p:sldId id="309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7" r:id="rId52"/>
    <p:sldId id="308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20" r:id="rId61"/>
    <p:sldId id="321" r:id="rId62"/>
    <p:sldId id="322" r:id="rId63"/>
    <p:sldId id="324" r:id="rId64"/>
    <p:sldId id="325" r:id="rId65"/>
    <p:sldId id="326" r:id="rId66"/>
    <p:sldId id="327" r:id="rId67"/>
    <p:sldId id="328" r:id="rId68"/>
    <p:sldId id="329" r:id="rId69"/>
    <p:sldId id="323" r:id="rId70"/>
    <p:sldId id="336" r:id="rId71"/>
    <p:sldId id="330" r:id="rId72"/>
    <p:sldId id="331" r:id="rId73"/>
    <p:sldId id="332" r:id="rId74"/>
    <p:sldId id="334" r:id="rId75"/>
    <p:sldId id="335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3D46CD-BA93-4BFE-9BC5-79A21B47D8B7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DA4972-03F1-406F-912A-D8480C172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7467599" cy="5029200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3887788" cy="659352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HOSPITALS</a:t>
            </a:r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24400" y="1295400"/>
            <a:ext cx="4041775" cy="654843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BANKS</a:t>
            </a:r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Comp uses in hospita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3962400" cy="3276600"/>
          </a:xfrm>
        </p:spPr>
      </p:pic>
      <p:pic>
        <p:nvPicPr>
          <p:cNvPr id="12" name="Content Placeholder 7" descr="ATM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876801" y="2133600"/>
            <a:ext cx="4038599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N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52837" y="2738437"/>
            <a:ext cx="2295525" cy="1990725"/>
          </a:xfrm>
        </p:spPr>
      </p:pic>
      <p:sp>
        <p:nvSpPr>
          <p:cNvPr id="5" name="Oval Callout 4"/>
          <p:cNvSpPr/>
          <p:nvPr/>
        </p:nvSpPr>
        <p:spPr>
          <a:xfrm>
            <a:off x="228600" y="1600200"/>
            <a:ext cx="2133600" cy="1828800"/>
          </a:xfrm>
          <a:prstGeom prst="wedgeEllipseCallout">
            <a:avLst>
              <a:gd name="adj1" fmla="val 170965"/>
              <a:gd name="adj2" fmla="val 102861"/>
            </a:avLst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 END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SECONDARY STORAGE DEVICES AND MEDIA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7924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Secondary storage devices are also called </a:t>
            </a:r>
            <a:r>
              <a:rPr lang="en-US" b="1" dirty="0" smtClean="0"/>
              <a:t>auxiliary storage. </a:t>
            </a:r>
          </a:p>
          <a:p>
            <a:r>
              <a:rPr lang="en-US" dirty="0" smtClean="0"/>
              <a:t>They are called secondary because they are not directly accessed by the CPU.  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Classification of secondary storage devices</a:t>
            </a:r>
          </a:p>
          <a:p>
            <a:r>
              <a:rPr lang="en-US" dirty="0" smtClean="0"/>
              <a:t>They are classified according to: </a:t>
            </a:r>
          </a:p>
          <a:p>
            <a:r>
              <a:rPr lang="en-US" b="1" dirty="0" smtClean="0"/>
              <a:t>a)  </a:t>
            </a:r>
            <a:r>
              <a:rPr lang="en-US" dirty="0" smtClean="0"/>
              <a:t>Portability i.e. whether fixed or removable</a:t>
            </a:r>
          </a:p>
          <a:p>
            <a:r>
              <a:rPr lang="en-US" b="1" dirty="0" smtClean="0"/>
              <a:t>b)  </a:t>
            </a:r>
            <a:r>
              <a:rPr lang="en-US" dirty="0" smtClean="0"/>
              <a:t>Technology used to store and retrieve data </a:t>
            </a:r>
            <a:r>
              <a:rPr lang="en-US" dirty="0" err="1" smtClean="0"/>
              <a:t>i</a:t>
            </a:r>
            <a:r>
              <a:rPr lang="en-US" dirty="0" smtClean="0"/>
              <a:t>. e magnetic, optical magneto-optical and solid state.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REMOVABLE STORAGE DEVICES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These are devices that </a:t>
            </a:r>
            <a:r>
              <a:rPr lang="en-US" b="1" dirty="0" smtClean="0"/>
              <a:t>are not </a:t>
            </a:r>
            <a:r>
              <a:rPr lang="en-US" dirty="0" smtClean="0"/>
              <a:t>stored inside the computer.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A </a:t>
            </a:r>
            <a:r>
              <a:rPr lang="en-US" b="1" dirty="0" smtClean="0">
                <a:solidFill>
                  <a:srgbClr val="C00000"/>
                </a:solidFill>
              </a:rPr>
              <a:t>drive</a:t>
            </a:r>
            <a:r>
              <a:rPr lang="en-US" b="1" dirty="0" smtClean="0"/>
              <a:t> </a:t>
            </a:r>
            <a:r>
              <a:rPr lang="en-US" dirty="0" smtClean="0"/>
              <a:t>is a media for reading and writing data</a:t>
            </a:r>
          </a:p>
          <a:p>
            <a:r>
              <a:rPr lang="en-US" dirty="0" smtClean="0"/>
              <a:t> Examples of removable storage media include the following :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     Magnetic tapes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    Floppy disks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    Optical disks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    Solid state devices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/>
            <a:r>
              <a:rPr lang="en-US" b="1" dirty="0" smtClean="0"/>
              <a:t>Magnetic storage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1.   Magnetic tapes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A magnetic tape is made using a thin ribbon of Mylar and coated with a thin layer of magnetic material made of iron oxide. Data is read or written using a tape drive. Examples include cassette tapes, cartridge tapes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 Disadvantages of using magnetic tapes</a:t>
            </a:r>
            <a:r>
              <a:rPr lang="en-US" dirty="0" smtClean="0">
                <a:solidFill>
                  <a:srgbClr val="C00000"/>
                </a:solidFill>
              </a:rPr>
              <a:t>  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They are slow because you have to access records in </a:t>
            </a:r>
            <a:r>
              <a:rPr lang="en-US" b="1" dirty="0" smtClean="0"/>
              <a:t>a linear format</a:t>
            </a:r>
            <a:r>
              <a:rPr lang="en-US" dirty="0" smtClean="0"/>
              <a:t>. E.g. you cannot access record number 6 without moving through record 1,2 3,4 ,5 and then 6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There is space between successive data records called </a:t>
            </a:r>
            <a:r>
              <a:rPr lang="en-US" b="1" dirty="0" smtClean="0"/>
              <a:t>Inter -Record Gap (IRG)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2.   Floppy disks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It also called </a:t>
            </a:r>
            <a:r>
              <a:rPr lang="en-US" i="1" dirty="0" smtClean="0"/>
              <a:t>a diskette</a:t>
            </a:r>
            <a:r>
              <a:rPr lang="en-US" dirty="0" smtClean="0"/>
              <a:t>. It is made up of a </a:t>
            </a:r>
            <a:r>
              <a:rPr lang="en-US" dirty="0" err="1" smtClean="0"/>
              <a:t>magnetisable</a:t>
            </a:r>
            <a:r>
              <a:rPr lang="en-US" dirty="0" smtClean="0"/>
              <a:t> iron oxide. For one to use a floppy disk the computer must have a floppy drive. Nowadays you may not see floppy disks because </a:t>
            </a:r>
            <a:r>
              <a:rPr lang="en-US" smtClean="0"/>
              <a:t>they are now </a:t>
            </a:r>
            <a:r>
              <a:rPr lang="en-US" dirty="0" smtClean="0"/>
              <a:t>replaced by affordable mass storage devices like flash disks and memory cards.</a:t>
            </a:r>
          </a:p>
          <a:p>
            <a:r>
              <a:rPr lang="en-US" dirty="0" smtClean="0"/>
              <a:t>If the protective plastic jacket is removed the structure shown below is revealed: The floppy disk is made up of </a:t>
            </a:r>
            <a:r>
              <a:rPr lang="en-US" b="1" dirty="0" smtClean="0"/>
              <a:t>tracks </a:t>
            </a:r>
            <a:r>
              <a:rPr lang="en-US" dirty="0" smtClean="0"/>
              <a:t>and </a:t>
            </a:r>
            <a:r>
              <a:rPr lang="en-US" b="1" dirty="0" smtClean="0"/>
              <a:t>sectors</a:t>
            </a:r>
            <a:r>
              <a:rPr lang="en-US" dirty="0" smtClean="0"/>
              <a:t>. Tracks are tiny invisible concentric circles that store data. When tracks are further subdivided we get sectors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3.   Zip disks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A zip disk resembles a floppy disk only that it has higher magnetic diskette. </a:t>
            </a:r>
          </a:p>
          <a:p>
            <a:r>
              <a:rPr lang="en-US" dirty="0" smtClean="0"/>
              <a:t>A zip disk has a higher storage capacity of about 250MB. A zip disk is physically thicker.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4.   </a:t>
            </a:r>
            <a:r>
              <a:rPr lang="en-US" b="1" dirty="0" err="1" smtClean="0">
                <a:solidFill>
                  <a:srgbClr val="C00000"/>
                </a:solidFill>
              </a:rPr>
              <a:t>Jaz</a:t>
            </a:r>
            <a:r>
              <a:rPr lang="en-US" b="1" dirty="0" smtClean="0">
                <a:solidFill>
                  <a:srgbClr val="C00000"/>
                </a:solidFill>
              </a:rPr>
              <a:t> disks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resemble zip disks in every only that they can hold as much as 2 GB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5. High capacity floppy (</a:t>
            </a:r>
            <a:r>
              <a:rPr lang="en-US" b="1" dirty="0" err="1" smtClean="0">
                <a:solidFill>
                  <a:srgbClr val="C00000"/>
                </a:solidFill>
              </a:rPr>
              <a:t>HiFD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capacity disks are high capacity diskette that can store up to 200 MB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computer</a:t>
            </a:r>
            <a:r>
              <a:rPr lang="en-US" dirty="0" smtClean="0"/>
              <a:t> is an electronic device that manipulates information, or "data." It has the ability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store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retrieve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process</a:t>
            </a:r>
            <a:r>
              <a:rPr lang="en-US" dirty="0" smtClean="0"/>
              <a:t> data.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u="sng" dirty="0" smtClean="0">
                <a:solidFill>
                  <a:srgbClr val="00B0F0"/>
                </a:solidFill>
              </a:rPr>
              <a:t>uses</a:t>
            </a:r>
          </a:p>
          <a:p>
            <a:r>
              <a:rPr lang="en-US" dirty="0" smtClean="0"/>
              <a:t> Typing documents</a:t>
            </a:r>
          </a:p>
          <a:p>
            <a:r>
              <a:rPr lang="en-US" dirty="0" smtClean="0"/>
              <a:t>send email</a:t>
            </a:r>
          </a:p>
          <a:p>
            <a:r>
              <a:rPr lang="en-US" dirty="0" smtClean="0"/>
              <a:t>browse the internet</a:t>
            </a:r>
          </a:p>
          <a:p>
            <a:r>
              <a:rPr lang="en-US" dirty="0" smtClean="0"/>
              <a:t>Accounting</a:t>
            </a:r>
          </a:p>
          <a:p>
            <a:r>
              <a:rPr lang="en-US" dirty="0" smtClean="0"/>
              <a:t>database management</a:t>
            </a:r>
          </a:p>
          <a:p>
            <a:r>
              <a:rPr lang="en-US" dirty="0" smtClean="0"/>
              <a:t>Playing games etc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DEFINATION OF A       COMPUTER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6. Laser servo 120 Super-Disks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a diskette that resembles a diskette but it </a:t>
            </a:r>
            <a:r>
              <a:rPr lang="en-US" i="1" dirty="0" smtClean="0"/>
              <a:t>uses optical technology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can store up to 240MB of data.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Care of magnetic storage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571500" indent="-571500">
              <a:buFont typeface="+mj-lt"/>
              <a:buAutoNum type="romanLcPeriod"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Do not touch the magnetic surface.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Do not bend or fold a magnetic media.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Don’t expose the media to magnetic field.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Do not drop magnetic media on the ground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Do not expose the media to excessive heat.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Do not remove a media from the drive when is still being accessed by the computer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7.  Optical storage media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These devices are called optical because data is written and read from them using a laser beam. A laser beam is a highly concentrated light.</a:t>
            </a:r>
          </a:p>
          <a:p>
            <a:r>
              <a:rPr lang="en-US" b="1" u="sng" dirty="0" smtClean="0"/>
              <a:t>Reasons why optical storage media are used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They store large volumes of data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 Data stored is stored more permanently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Examples of optical storage media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  </a:t>
            </a:r>
            <a:r>
              <a:rPr lang="en-US" b="1" i="1" dirty="0" smtClean="0">
                <a:solidFill>
                  <a:srgbClr val="C00000"/>
                </a:solidFill>
              </a:rPr>
              <a:t>Compact disk (CD)</a:t>
            </a:r>
            <a:endParaRPr lang="en-US" dirty="0" smtClean="0"/>
          </a:p>
          <a:p>
            <a:r>
              <a:rPr lang="en-US" dirty="0" smtClean="0"/>
              <a:t>They are used to store data and information which requires a lot of space like video clips, software and sound. </a:t>
            </a:r>
          </a:p>
          <a:p>
            <a:r>
              <a:rPr lang="en-US" dirty="0" smtClean="0"/>
              <a:t>One disk can hold as much as 700MB. Compact disks are classified into three forms i.e.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    Compact disk read only memory (CD-ROM) 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	Compact disk-recordable (CD-R)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 	Compact disk-rewritable (CD-RW)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>
            <a:normAutofit/>
          </a:bodyPr>
          <a:lstStyle/>
          <a:p>
            <a:pPr marL="1028700" indent="-1028700">
              <a:buFont typeface="+mj-lt"/>
              <a:buAutoNum type="romanLcPeriod"/>
            </a:pPr>
            <a:r>
              <a:rPr lang="en-US" b="1" dirty="0" smtClean="0"/>
              <a:t>Compact disk read only memory (CD-ROM)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0"/>
            <a:ext cx="7772400" cy="4572000"/>
          </a:xfrm>
        </p:spPr>
        <p:txBody>
          <a:bodyPr/>
          <a:lstStyle/>
          <a:p>
            <a:r>
              <a:rPr lang="en-US" dirty="0" smtClean="0"/>
              <a:t>The data can be </a:t>
            </a:r>
            <a:r>
              <a:rPr lang="en-US" b="1" dirty="0" smtClean="0"/>
              <a:t>only </a:t>
            </a:r>
            <a:r>
              <a:rPr lang="en-US" dirty="0" smtClean="0"/>
              <a:t>be read but cannot be written on it</a:t>
            </a:r>
          </a:p>
          <a:p>
            <a:r>
              <a:rPr lang="en-US" dirty="0" smtClean="0"/>
              <a:t> Also called WORM (Write Once Read Many) - mean data is written once but can be accessed many times.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ii) Compact disk-recordable (CD-R)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Once data is written on CD-R it becomes </a:t>
            </a:r>
            <a:r>
              <a:rPr lang="en-US" b="1" dirty="0" smtClean="0"/>
              <a:t>read only. </a:t>
            </a:r>
            <a:r>
              <a:rPr lang="en-US" dirty="0" smtClean="0"/>
              <a:t>Like CD- ROM is also called WORM (Write Once Read Many) - meaning data is written once but can be accessed many times.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658112"/>
          </a:xfrm>
        </p:spPr>
        <p:txBody>
          <a:bodyPr>
            <a:normAutofit/>
          </a:bodyPr>
          <a:lstStyle/>
          <a:p>
            <a:r>
              <a:rPr lang="en-US" b="1" dirty="0" smtClean="0"/>
              <a:t>iii. Compact disk-rewritable (CD-RW)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90800"/>
            <a:ext cx="8229600" cy="3733800"/>
          </a:xfrm>
        </p:spPr>
        <p:txBody>
          <a:bodyPr/>
          <a:lstStyle/>
          <a:p>
            <a:r>
              <a:rPr lang="en-US" dirty="0" smtClean="0"/>
              <a:t>They allow the user to </a:t>
            </a:r>
            <a:r>
              <a:rPr lang="en-US" b="1" dirty="0" smtClean="0"/>
              <a:t>record, erase and rewrite new information </a:t>
            </a:r>
            <a:r>
              <a:rPr lang="en-US" dirty="0" smtClean="0"/>
              <a:t>just as one would with do with floppy disks.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571500" indent="-57150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ii) Digital versatile disks (DVD)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They are similar to compact disk but they </a:t>
            </a:r>
            <a:r>
              <a:rPr lang="en-US" b="1" dirty="0" smtClean="0"/>
              <a:t>have higher storage capacity of up to 17 GB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are normally used </a:t>
            </a:r>
            <a:r>
              <a:rPr lang="en-US" b="1" dirty="0" smtClean="0"/>
              <a:t>to record videos </a:t>
            </a:r>
            <a:r>
              <a:rPr lang="en-US" dirty="0" smtClean="0"/>
              <a:t>because they have good quality sound and picture.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iii) </a:t>
            </a:r>
            <a:r>
              <a:rPr lang="en-US" b="1" i="1" dirty="0" smtClean="0">
                <a:solidFill>
                  <a:srgbClr val="C00000"/>
                </a:solidFill>
              </a:rPr>
              <a:t>Optical card.</a:t>
            </a:r>
            <a:endParaRPr lang="en-US" dirty="0" smtClean="0"/>
          </a:p>
          <a:p>
            <a:r>
              <a:rPr lang="en-US" dirty="0" smtClean="0"/>
              <a:t>It resembles a MICR card </a:t>
            </a:r>
            <a:r>
              <a:rPr lang="en-US" b="1" dirty="0" smtClean="0"/>
              <a:t>but </a:t>
            </a:r>
            <a:r>
              <a:rPr lang="en-US" dirty="0" smtClean="0"/>
              <a:t>data is read and written optically on a stripe. These types of cards are used in banking and other business organizations.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iii) Optical tape.</a:t>
            </a:r>
            <a:endParaRPr lang="en-US" dirty="0" smtClean="0"/>
          </a:p>
          <a:p>
            <a:r>
              <a:rPr lang="en-US" dirty="0" smtClean="0"/>
              <a:t>Is similar to optical tape but data is stored </a:t>
            </a:r>
            <a:r>
              <a:rPr lang="en-US" b="1" dirty="0" smtClean="0"/>
              <a:t>using optical technology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PARTS OF A COMPUTER</a:t>
            </a:r>
            <a:endParaRPr lang="en-US" dirty="0"/>
          </a:p>
        </p:txBody>
      </p:sp>
      <p:pic>
        <p:nvPicPr>
          <p:cNvPr id="9" name="Content Placeholder 8" descr="par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7696200" cy="5434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8. Solid state storage media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Are non- volatile storage media. They do not have movable parts</a:t>
            </a:r>
          </a:p>
          <a:p>
            <a:r>
              <a:rPr lang="en-US" dirty="0" smtClean="0"/>
              <a:t>Example include flash disks and memory sticks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FIXED STORAGE MEDIA</a:t>
            </a:r>
            <a:endParaRPr lang="en-US" dirty="0" smtClean="0"/>
          </a:p>
          <a:p>
            <a:r>
              <a:rPr lang="en-US" dirty="0" smtClean="0"/>
              <a:t>The main fixed storage device is the </a:t>
            </a:r>
            <a:r>
              <a:rPr lang="en-US" b="1" dirty="0" smtClean="0"/>
              <a:t>hard disk. </a:t>
            </a:r>
          </a:p>
          <a:p>
            <a:r>
              <a:rPr lang="en-US" dirty="0" smtClean="0"/>
              <a:t>The hard disk is mounted inside the computer. That is why it is called fixed disk. Though it is not absolutely the case because some hard disks are removable. </a:t>
            </a:r>
          </a:p>
          <a:p>
            <a:r>
              <a:rPr lang="en-US" dirty="0" smtClean="0"/>
              <a:t>The read and read head floats just above the surface of the rapidly disk to read and write data.</a:t>
            </a:r>
          </a:p>
          <a:p>
            <a:r>
              <a:rPr lang="en-US" dirty="0" smtClean="0"/>
              <a:t>Most hard disks are connected to the computer using a controller. Examples of these controllers include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/>
              <a:t>  Integrated Drive Electronic (IDE)</a:t>
            </a:r>
          </a:p>
          <a:p>
            <a:r>
              <a:rPr lang="en-US" dirty="0" smtClean="0"/>
              <a:t>  Enhanced Drive electronic (EDE)</a:t>
            </a:r>
          </a:p>
          <a:p>
            <a:r>
              <a:rPr lang="en-US" dirty="0" smtClean="0"/>
              <a:t>  Attached Drive electronic (ATA)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/>
              <a:t>			Revision questions</a:t>
            </a:r>
            <a:endParaRPr lang="en-US" dirty="0" smtClean="0"/>
          </a:p>
          <a:p>
            <a:r>
              <a:rPr lang="en-US" dirty="0" smtClean="0"/>
              <a:t>   Distinguish between primary and secondary storage devices</a:t>
            </a:r>
          </a:p>
          <a:p>
            <a:r>
              <a:rPr lang="en-US" dirty="0" smtClean="0"/>
              <a:t>   Differentiate between removable and fixed storage.</a:t>
            </a:r>
          </a:p>
          <a:p>
            <a:r>
              <a:rPr lang="en-US" dirty="0" smtClean="0"/>
              <a:t>   What is a hard disk? How does it differ from the floppy disk?    State four type of optical disks</a:t>
            </a:r>
          </a:p>
          <a:p>
            <a:r>
              <a:rPr lang="en-US" dirty="0" smtClean="0"/>
              <a:t>   What is the difference between a DVD and CD?</a:t>
            </a:r>
          </a:p>
          <a:p>
            <a:r>
              <a:rPr lang="en-US" dirty="0" smtClean="0"/>
              <a:t>   Describe four precautions you consider to avoid damaging the hard disk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smtClean="0">
                <a:solidFill>
                  <a:srgbClr val="FF0000"/>
                </a:solidFill>
              </a:rPr>
              <a:t>POWER SUPPLY AND PERIPHERAL DEVICE 			INTERFACING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en-US" b="1" dirty="0" smtClean="0"/>
              <a:t>	1.      Power supply unit and adapter</a:t>
            </a:r>
            <a:endParaRPr lang="en-US" dirty="0" smtClean="0"/>
          </a:p>
          <a:p>
            <a:r>
              <a:rPr lang="en-US" dirty="0" smtClean="0"/>
              <a:t>Desktop PC use power supply unit mounted on the system unit casings. You connect the power supply to the mains using a power cable. The work of the power supply unit and the adapter is to convert to </a:t>
            </a:r>
            <a:r>
              <a:rPr lang="en-US" b="1" dirty="0" smtClean="0"/>
              <a:t>AC </a:t>
            </a:r>
            <a:r>
              <a:rPr lang="en-US" dirty="0" smtClean="0"/>
              <a:t>to </a:t>
            </a:r>
            <a:r>
              <a:rPr lang="en-US" b="1" dirty="0" smtClean="0"/>
              <a:t>DC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showing the power supply unit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715419"/>
            <a:ext cx="6019800" cy="37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/>
              <a:t>Peripheral device interface is the process of connecting a peripheral device to a computer through </a:t>
            </a:r>
            <a:r>
              <a:rPr lang="en-US" b="1" dirty="0" smtClean="0"/>
              <a:t>ports.</a:t>
            </a:r>
            <a:endParaRPr lang="en-US" dirty="0" smtClean="0"/>
          </a:p>
          <a:p>
            <a:r>
              <a:rPr lang="en-US" dirty="0" smtClean="0"/>
              <a:t> Connection can be through </a:t>
            </a:r>
            <a:r>
              <a:rPr lang="en-US" b="1" dirty="0" smtClean="0"/>
              <a:t>cables </a:t>
            </a:r>
            <a:r>
              <a:rPr lang="en-US" dirty="0" smtClean="0"/>
              <a:t>or </a:t>
            </a:r>
            <a:r>
              <a:rPr lang="en-US" b="1" dirty="0" smtClean="0"/>
              <a:t>wireless.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2. Parallel interface</a:t>
            </a:r>
            <a:endParaRPr lang="en-US" dirty="0" smtClean="0"/>
          </a:p>
          <a:p>
            <a:r>
              <a:rPr lang="en-US" dirty="0" smtClean="0"/>
              <a:t>Parallel cables transmit information </a:t>
            </a:r>
            <a:r>
              <a:rPr lang="en-US" b="1" dirty="0" smtClean="0"/>
              <a:t>simultaneously </a:t>
            </a:r>
            <a:r>
              <a:rPr lang="en-US" dirty="0" smtClean="0"/>
              <a:t>using many wires. Example includes an 8- bit parallel cable. The parallel cables are used in connecting </a:t>
            </a:r>
            <a:r>
              <a:rPr lang="en-US" b="1" dirty="0" smtClean="0"/>
              <a:t>printers </a:t>
            </a:r>
            <a:r>
              <a:rPr lang="en-US" dirty="0" smtClean="0"/>
              <a:t>and </a:t>
            </a:r>
            <a:r>
              <a:rPr lang="en-US" b="1" dirty="0" smtClean="0"/>
              <a:t>optical scanners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9" y="1219200"/>
            <a:ext cx="618344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3. Serial interface /COM /RS232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They support data transmission at a time.</a:t>
            </a:r>
          </a:p>
          <a:p>
            <a:r>
              <a:rPr lang="en-US" dirty="0" smtClean="0"/>
              <a:t>It is slower than parallel port</a:t>
            </a:r>
          </a:p>
          <a:p>
            <a:r>
              <a:rPr lang="en-US" dirty="0" smtClean="0"/>
              <a:t>They can support data that is connected 15m away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4. Universal serial bus (USB) interface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Universal serial is replacing parallel, serial cables and ports</a:t>
            </a:r>
          </a:p>
          <a:p>
            <a:r>
              <a:rPr lang="en-US" dirty="0" smtClean="0"/>
              <a:t>It provides high speed data transmission over short distances</a:t>
            </a:r>
          </a:p>
          <a:p>
            <a:r>
              <a:rPr lang="en-US" dirty="0" smtClean="0"/>
              <a:t>Examples include USB printer and USB cable used to transfer data from phones to PC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5. Small computer system interface (SCSI)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Small computer system interface ports transmit data in parallel but are faster than parallel cable. </a:t>
            </a:r>
          </a:p>
          <a:p>
            <a:r>
              <a:rPr lang="en-US" dirty="0" smtClean="0"/>
              <a:t>It can connect multiple devices.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6. Personal system 2 (PS/2) interface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They are used to connect keyboard and a mouse. </a:t>
            </a:r>
          </a:p>
          <a:p>
            <a:pPr lvl="2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7.  Video graphics array (VGA) interface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VGA is used to connect a monitor or a projector. </a:t>
            </a:r>
          </a:p>
          <a:p>
            <a:pPr lvl="2">
              <a:buNone/>
            </a:pPr>
            <a:r>
              <a:rPr lang="en-US" dirty="0" smtClean="0">
                <a:solidFill>
                  <a:srgbClr val="FF0000"/>
                </a:solidFill>
              </a:rPr>
              <a:t>8. </a:t>
            </a:r>
            <a:r>
              <a:rPr lang="en-US" b="1" dirty="0" smtClean="0">
                <a:solidFill>
                  <a:srgbClr val="FF0000"/>
                </a:solidFill>
              </a:rPr>
              <a:t>Audio interface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Is used to connect speakers and microphone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29200" y="1600200"/>
            <a:ext cx="29718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Keyboard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0" y="4267200"/>
            <a:ext cx="2057400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              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Monitor</a:t>
            </a: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keyboa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4114800" cy="2057400"/>
          </a:xfrm>
        </p:spPr>
      </p:pic>
      <p:pic>
        <p:nvPicPr>
          <p:cNvPr id="12" name="Picture 11" descr="moni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81400"/>
            <a:ext cx="45720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9. </a:t>
            </a:r>
            <a:r>
              <a:rPr lang="en-US" b="1" dirty="0" err="1" smtClean="0">
                <a:solidFill>
                  <a:srgbClr val="FF0000"/>
                </a:solidFill>
              </a:rPr>
              <a:t>Firewire</a:t>
            </a:r>
            <a:r>
              <a:rPr lang="en-US" b="1" dirty="0" smtClean="0">
                <a:solidFill>
                  <a:srgbClr val="FF0000"/>
                </a:solidFill>
              </a:rPr>
              <a:t> interface/IEEE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It is used for video streaming from a digital video camera.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10. </a:t>
            </a:r>
            <a:r>
              <a:rPr lang="en-US" b="1" dirty="0" smtClean="0">
                <a:solidFill>
                  <a:srgbClr val="FF0000"/>
                </a:solidFill>
              </a:rPr>
              <a:t>Infrared and Bluetooth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is are wireless interface used to connect one device to another in a short range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showing Standard ports</a:t>
            </a:r>
            <a:endParaRPr lang="en-US" dirty="0"/>
          </a:p>
        </p:txBody>
      </p:sp>
      <p:pic>
        <p:nvPicPr>
          <p:cNvPr id="4" name="Content Placeholder 3" descr="standard symbol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8500" y="2414587"/>
            <a:ext cx="3124200" cy="2638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        REVISION QUESTIONS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1.    Draw an illustration of the parallel cable , USB port and PS/2 for mouse</a:t>
            </a:r>
          </a:p>
          <a:p>
            <a:pPr>
              <a:buNone/>
            </a:pPr>
            <a:r>
              <a:rPr lang="en-US" dirty="0" smtClean="0"/>
              <a:t>	2.   What are the advantages of a USB cable</a:t>
            </a:r>
          </a:p>
          <a:p>
            <a:pPr>
              <a:buNone/>
            </a:pPr>
            <a:r>
              <a:rPr lang="en-US" dirty="0" smtClean="0"/>
              <a:t>	3.   Define the following terms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smtClean="0"/>
              <a:t>  Power supply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smtClean="0"/>
              <a:t>  power cable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smtClean="0"/>
              <a:t>  Port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smtClean="0"/>
              <a:t>  Interface cable</a:t>
            </a:r>
          </a:p>
          <a:p>
            <a:pPr>
              <a:buNone/>
            </a:pPr>
            <a:r>
              <a:rPr lang="en-US" dirty="0" smtClean="0"/>
              <a:t>	4.    What is the role of the power supply unit?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	</a:t>
            </a:r>
          </a:p>
          <a:p>
            <a:pPr marL="571500" indent="-5715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        COMPUTER SOFTWARE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Software / program is a set of instructions which guide the computer on what to do</a:t>
            </a:r>
          </a:p>
          <a:p>
            <a:r>
              <a:rPr lang="en-US" b="1" dirty="0" smtClean="0"/>
              <a:t>Computer software classification</a:t>
            </a:r>
            <a:endParaRPr lang="en-US" dirty="0" smtClean="0"/>
          </a:p>
          <a:p>
            <a:r>
              <a:rPr lang="en-US" dirty="0" smtClean="0"/>
              <a:t>Computer software can be classified according to </a:t>
            </a:r>
            <a:r>
              <a:rPr lang="en-US" b="1" dirty="0" smtClean="0"/>
              <a:t>three </a:t>
            </a:r>
            <a:r>
              <a:rPr lang="en-US" dirty="0" smtClean="0"/>
              <a:t>ways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According to purpose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According to acquisition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According to End User License (EUL)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i="1" dirty="0" smtClean="0"/>
              <a:t>	Classification according to purpose</a:t>
            </a:r>
          </a:p>
          <a:p>
            <a:pPr>
              <a:buNone/>
            </a:pPr>
            <a:r>
              <a:rPr lang="en-US" dirty="0" smtClean="0"/>
              <a:t>According to purpose we have two classifications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System software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Application software</a:t>
            </a:r>
          </a:p>
          <a:p>
            <a:pPr marL="571500" indent="-57150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        </a:t>
            </a:r>
            <a:r>
              <a:rPr lang="en-US" b="1" dirty="0" smtClean="0"/>
              <a:t>System software</a:t>
            </a:r>
            <a:endParaRPr lang="en-US" dirty="0" smtClean="0"/>
          </a:p>
          <a:p>
            <a:r>
              <a:rPr lang="en-US" dirty="0" smtClean="0"/>
              <a:t>This software performs variety of fundamentally functions like booting storing applications and performing utility functions. System software is subdivided into the following;-</a:t>
            </a:r>
          </a:p>
          <a:p>
            <a:pPr marL="571500" indent="-571500">
              <a:buFont typeface="+mj-lt"/>
              <a:buAutoNum type="alphaLcPeriod"/>
            </a:pPr>
            <a:r>
              <a:rPr lang="en-US" dirty="0" smtClean="0"/>
              <a:t>Operating systems</a:t>
            </a:r>
          </a:p>
          <a:p>
            <a:pPr marL="571500" indent="-571500">
              <a:buFont typeface="+mj-lt"/>
              <a:buAutoNum type="alphaLcPeriod"/>
            </a:pPr>
            <a:r>
              <a:rPr lang="en-US" dirty="0" smtClean="0"/>
              <a:t>Firmware</a:t>
            </a:r>
          </a:p>
          <a:p>
            <a:pPr marL="571500" indent="-571500">
              <a:buFont typeface="+mj-lt"/>
              <a:buAutoNum type="alphaLcPeriod"/>
            </a:pPr>
            <a:r>
              <a:rPr lang="en-US" dirty="0" smtClean="0"/>
              <a:t>Utility software</a:t>
            </a:r>
          </a:p>
          <a:p>
            <a:pPr marL="571500" indent="-571500">
              <a:buFont typeface="+mj-lt"/>
              <a:buAutoNum type="alphaLcPeriod"/>
            </a:pPr>
            <a:r>
              <a:rPr lang="en-US" dirty="0" smtClean="0"/>
              <a:t>Networking software</a:t>
            </a:r>
          </a:p>
          <a:p>
            <a:r>
              <a:rPr lang="en-US" b="1" dirty="0" smtClean="0"/>
              <a:t>a.   Operating systems</a:t>
            </a:r>
            <a:endParaRPr lang="en-US" dirty="0" smtClean="0"/>
          </a:p>
          <a:p>
            <a:r>
              <a:rPr lang="en-US" dirty="0" smtClean="0"/>
              <a:t>An operating system consists of complex programs </a:t>
            </a:r>
            <a:r>
              <a:rPr lang="en-US" b="1" dirty="0" smtClean="0"/>
              <a:t>that control execution of user applications. </a:t>
            </a:r>
            <a:r>
              <a:rPr lang="en-US" dirty="0" smtClean="0"/>
              <a:t>Examples operating system   include Microsoft windows (2000, XP and Vista, 7 and 8), Linux and </a:t>
            </a:r>
            <a:r>
              <a:rPr lang="en-US" dirty="0" err="1" smtClean="0"/>
              <a:t>MacOs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b.  Firmware / stored logic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contains software and hardware recorded permanently on electronic chip e.g.  ROM chip which is mounted on the motherboard.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c. Utility software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Is  a  special  program  that  performs  commonly  used  tasks  like  </a:t>
            </a:r>
            <a:r>
              <a:rPr lang="en-US" b="1" dirty="0" smtClean="0"/>
              <a:t>copying</a:t>
            </a:r>
            <a:r>
              <a:rPr lang="en-US" dirty="0" smtClean="0"/>
              <a:t>,  </a:t>
            </a:r>
            <a:r>
              <a:rPr lang="en-US" b="1" dirty="0" smtClean="0"/>
              <a:t>sorting</a:t>
            </a:r>
            <a:r>
              <a:rPr lang="en-US" dirty="0" smtClean="0"/>
              <a:t>,  </a:t>
            </a:r>
            <a:r>
              <a:rPr lang="en-US" b="1" dirty="0" smtClean="0"/>
              <a:t>disk management </a:t>
            </a:r>
            <a:r>
              <a:rPr lang="en-US" dirty="0" smtClean="0"/>
              <a:t>and </a:t>
            </a:r>
            <a:r>
              <a:rPr lang="en-US" b="1" dirty="0" smtClean="0"/>
              <a:t>file handling</a:t>
            </a:r>
            <a:r>
              <a:rPr lang="en-US" dirty="0" smtClean="0"/>
              <a:t>. There are two types of utility software </a:t>
            </a:r>
            <a:r>
              <a:rPr lang="en-US" dirty="0" err="1" smtClean="0"/>
              <a:t>i</a:t>
            </a:r>
            <a:r>
              <a:rPr lang="en-US" dirty="0" smtClean="0"/>
              <a:t>. e </a:t>
            </a:r>
            <a:r>
              <a:rPr lang="en-US" i="1" dirty="0" smtClean="0"/>
              <a:t>System level utility </a:t>
            </a:r>
            <a:r>
              <a:rPr lang="en-US" dirty="0" smtClean="0"/>
              <a:t>and </a:t>
            </a:r>
            <a:r>
              <a:rPr lang="en-US" i="1" dirty="0" smtClean="0"/>
              <a:t>application level utility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d.  Networking software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software is used to establish communication in a computer network. Network may come separately or can be integrated in an operating system. An example of network software is </a:t>
            </a:r>
            <a:r>
              <a:rPr lang="en-US" b="1" dirty="0" smtClean="0"/>
              <a:t>Novel Netware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800" b="1" dirty="0" smtClean="0"/>
              <a:t>	Application software / application packages</a:t>
            </a:r>
            <a:endParaRPr lang="en-US" sz="2800" dirty="0" smtClean="0"/>
          </a:p>
          <a:p>
            <a:r>
              <a:rPr lang="en-US" dirty="0" smtClean="0"/>
              <a:t>Application software are designed to help the user perform specific tasks.  Some common examples are in the table below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915400" cy="624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763000" cy="5867400"/>
          </a:xfrm>
        </p:spPr>
        <p:txBody>
          <a:bodyPr>
            <a:normAutofit fontScale="92500"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i="1" dirty="0" smtClean="0"/>
              <a:t>	Classification according to acquisition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There are </a:t>
            </a:r>
            <a:r>
              <a:rPr lang="en-US" b="1" dirty="0" smtClean="0"/>
              <a:t>two </a:t>
            </a:r>
            <a:r>
              <a:rPr lang="en-US" dirty="0" smtClean="0"/>
              <a:t>ways of classifying software according to acquisition:</a:t>
            </a:r>
          </a:p>
          <a:p>
            <a:pPr>
              <a:buNone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   In house developed  software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   Vendor off- the shelf software</a:t>
            </a:r>
          </a:p>
          <a:p>
            <a:pPr marL="571500" indent="-57150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 In  house  developed  software  </a:t>
            </a:r>
            <a:r>
              <a:rPr lang="en-US" dirty="0" smtClean="0"/>
              <a:t>is  developed  to  meet  particular  needs  of  an  individual  or organization. 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Vendor off- the shelf software </a:t>
            </a:r>
            <a:r>
              <a:rPr lang="en-US" dirty="0" smtClean="0"/>
              <a:t>is a software developed by software engineers and sold to people from shops. Examples include </a:t>
            </a:r>
            <a:r>
              <a:rPr lang="en-US" i="1" dirty="0" smtClean="0"/>
              <a:t>MS office</a:t>
            </a:r>
            <a:r>
              <a:rPr lang="en-US" dirty="0" smtClean="0"/>
              <a:t>, </a:t>
            </a:r>
            <a:r>
              <a:rPr lang="en-US" i="1" dirty="0" smtClean="0"/>
              <a:t>quick books</a:t>
            </a:r>
            <a:r>
              <a:rPr lang="en-US" dirty="0" smtClean="0"/>
              <a:t>, </a:t>
            </a:r>
            <a:r>
              <a:rPr lang="en-US" i="1" dirty="0" smtClean="0"/>
              <a:t>Sage Pastel</a:t>
            </a:r>
            <a:r>
              <a:rPr lang="en-US" dirty="0" smtClean="0"/>
              <a:t>, </a:t>
            </a:r>
            <a:r>
              <a:rPr lang="en-US" i="1" dirty="0" smtClean="0"/>
              <a:t>Lotus suite </a:t>
            </a:r>
            <a:r>
              <a:rPr lang="en-US" dirty="0" smtClean="0"/>
              <a:t>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l 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3962400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648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Real Mouse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7" descr="m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143000"/>
            <a:ext cx="38100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45720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Computer Mouse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Advantages of standard software over in-	house software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They have minor errors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They are affordable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They are readily available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They can easily be installed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They can easily be modified to meet user’s needs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Disadvantages of standard software over in-house software</a:t>
            </a:r>
            <a:endParaRPr lang="en-US" dirty="0" smtClean="0">
              <a:solidFill>
                <a:srgbClr val="C00000"/>
              </a:solidFill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They may </a:t>
            </a:r>
            <a:r>
              <a:rPr lang="en-US" b="1" dirty="0" smtClean="0"/>
              <a:t>lack </a:t>
            </a:r>
            <a:r>
              <a:rPr lang="en-US" dirty="0" smtClean="0"/>
              <a:t>some features needed by the user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They may </a:t>
            </a:r>
            <a:r>
              <a:rPr lang="en-US" b="1" dirty="0" smtClean="0"/>
              <a:t>have </a:t>
            </a:r>
            <a:r>
              <a:rPr lang="en-US" dirty="0" smtClean="0"/>
              <a:t>features not needed the user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Some may </a:t>
            </a:r>
            <a:r>
              <a:rPr lang="en-US" b="1" dirty="0" smtClean="0"/>
              <a:t>not be compatible </a:t>
            </a:r>
            <a:r>
              <a:rPr lang="en-US" dirty="0" smtClean="0"/>
              <a:t>by the teacher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	</a:t>
            </a:r>
            <a:r>
              <a:rPr lang="en-US" b="1" i="1" dirty="0" smtClean="0"/>
              <a:t>Classification according to End user license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There are </a:t>
            </a:r>
            <a:r>
              <a:rPr lang="en-US" b="1" dirty="0" smtClean="0"/>
              <a:t>3 </a:t>
            </a:r>
            <a:r>
              <a:rPr lang="en-US" dirty="0" smtClean="0"/>
              <a:t>ways of classifying system according to end user license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Open source   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Proprietary  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Freeware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Open source </a:t>
            </a:r>
            <a:r>
              <a:rPr lang="en-US" dirty="0" smtClean="0"/>
              <a:t>is non -proprietary software is the one whose source code is freely available to users e.g. </a:t>
            </a:r>
            <a:r>
              <a:rPr lang="en-US" i="1" dirty="0" smtClean="0"/>
              <a:t>Linux operating system, open office etc.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Proprietary software </a:t>
            </a:r>
            <a:r>
              <a:rPr lang="en-US" dirty="0" smtClean="0"/>
              <a:t>is software whose source code is not free to users. For the users to use the system they will pay for it. The best examples include </a:t>
            </a:r>
            <a:r>
              <a:rPr lang="en-US" i="1" dirty="0" smtClean="0"/>
              <a:t>MS office suite</a:t>
            </a:r>
            <a:r>
              <a:rPr lang="en-US" dirty="0" smtClean="0"/>
              <a:t>, </a:t>
            </a:r>
            <a:r>
              <a:rPr lang="en-US" i="1" dirty="0" smtClean="0"/>
              <a:t>Corel draw</a:t>
            </a:r>
            <a:r>
              <a:rPr lang="en-US" dirty="0" smtClean="0"/>
              <a:t>, </a:t>
            </a:r>
            <a:r>
              <a:rPr lang="en-US" i="1" dirty="0" smtClean="0"/>
              <a:t>MS windows etc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Freeware </a:t>
            </a:r>
            <a:r>
              <a:rPr lang="en-US" b="1" dirty="0" smtClean="0"/>
              <a:t>are software </a:t>
            </a:r>
            <a:r>
              <a:rPr lang="en-US" dirty="0" smtClean="0"/>
              <a:t>products that are freely available to users for example is the free antivirus program called </a:t>
            </a:r>
            <a:r>
              <a:rPr lang="en-US" i="1" dirty="0" smtClean="0"/>
              <a:t>AVG software</a:t>
            </a:r>
            <a:r>
              <a:rPr lang="en-US" dirty="0" smtClean="0"/>
              <a:t>. However be warned that some freeware products might have some malicious software (virus)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chemeClr val="accent1"/>
                </a:solidFill>
              </a:rPr>
              <a:t> 	</a:t>
            </a:r>
            <a:r>
              <a:rPr lang="en-US" b="1" dirty="0" smtClean="0">
                <a:solidFill>
                  <a:schemeClr val="accent1"/>
                </a:solidFill>
              </a:rPr>
              <a:t>Criteria for Selecting a Computer System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1.   Hardware considerations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.  Microprocessor type and processor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The power, speed and cost depend on the type of the microprocessor and its clock speed. Examples of microprocessors include Intel Duo core, Pentium IV, Intel Celeron, AMD etc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ii.        Warranty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This is an agreement between the seller and the buyer that shows terms of the product after selling the product.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iii.       Cost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The cost of the computer system will depend on the processing speed its size (portable computer are more expensive) and whether the computer is a branded (more expensive) or clone.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iv.  Upgradability and compatibility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Some computers do not some drives like USB drives hence they are not compatible. The computer should be easily upgradable.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v.  Multimedia capability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The ability of the computer to process sound pictures and videos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vi. Monitor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Whether you need a CRT or a LCD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vii. Portability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Is it easy to carry or not?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2.   Software considerations</a:t>
            </a:r>
          </a:p>
          <a:p>
            <a:pPr>
              <a:buNone/>
            </a:pPr>
            <a:r>
              <a:rPr lang="en-US" b="1" dirty="0" smtClean="0"/>
              <a:t> 	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. Authenticity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This is the </a:t>
            </a:r>
            <a:r>
              <a:rPr lang="en-US" dirty="0" err="1" smtClean="0"/>
              <a:t>genuiness</a:t>
            </a:r>
            <a:r>
              <a:rPr lang="en-US" dirty="0" smtClean="0"/>
              <a:t> of the software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ii. Documentation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This is the user guide or documentation guide on installation and help guide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iii. User needs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The needs of the person using the computer will dictate the type of software needed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iv. Reliability and security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         Good software should provide data security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v. Portability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Will it be easy to copy and install the software from one computer to another?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vi. Cost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	The cost should be considered alongside the amount of benefits it will bring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vii. Compatibility with the hardware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/>
              <a:t>			REVISION QUESTIONS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1.   What is the difference between hardware software?</a:t>
            </a:r>
          </a:p>
          <a:p>
            <a:pPr>
              <a:buNone/>
            </a:pPr>
            <a:r>
              <a:rPr lang="en-US" dirty="0" smtClean="0"/>
              <a:t>2.    Differentiate between application software and system.</a:t>
            </a:r>
          </a:p>
          <a:p>
            <a:pPr>
              <a:buNone/>
            </a:pPr>
            <a:r>
              <a:rPr lang="en-US" dirty="0" smtClean="0"/>
              <a:t>3.   List down four hardware and four software factors you will consider before purchasing a computer</a:t>
            </a:r>
          </a:p>
          <a:p>
            <a:pPr>
              <a:buNone/>
            </a:pPr>
            <a:r>
              <a:rPr lang="en-US" dirty="0" smtClean="0"/>
              <a:t>4.   State four types of application software that you know.</a:t>
            </a:r>
          </a:p>
          <a:p>
            <a:pPr>
              <a:buNone/>
            </a:pPr>
            <a:r>
              <a:rPr lang="en-US" dirty="0" smtClean="0"/>
              <a:t>5.   What are the advantages of standard software over in house </a:t>
            </a:r>
            <a:r>
              <a:rPr lang="en-US" dirty="0" err="1" smtClean="0"/>
              <a:t>softwares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6.   What is the use of operating systems?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State two examples of an operating systems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 Define the following terms as used in computer systems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  Warranty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  Authenticity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  Portability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  Compatibility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   Firmware    utility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An operating system is the main program that controls the execution of user application  </a:t>
            </a:r>
          </a:p>
          <a:p>
            <a:r>
              <a:rPr lang="en-US" sz="3600" dirty="0" smtClean="0"/>
              <a:t>An operating system enables the user to access the software and hardware resources in the computer.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524000"/>
            <a:ext cx="59414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Chapter Three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Operating system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410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Types of System Units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tower S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60512" y="2805112"/>
            <a:ext cx="2457450" cy="1857375"/>
          </a:xfrm>
        </p:spPr>
      </p:pic>
      <p:pic>
        <p:nvPicPr>
          <p:cNvPr id="6" name="Content Placeholder 5" descr="Desktop System unit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90800"/>
            <a:ext cx="3810000" cy="33528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00600" y="990600"/>
            <a:ext cx="3352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Desktop System Unit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914400"/>
            <a:ext cx="29718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Tower System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			</a:t>
            </a:r>
            <a:r>
              <a:rPr lang="en-US" b="1" u="sng" dirty="0" smtClean="0">
                <a:solidFill>
                  <a:srgbClr val="C00000"/>
                </a:solidFill>
              </a:rPr>
              <a:t>Functions of operating systems</a:t>
            </a:r>
            <a:endParaRPr lang="en-US" u="sng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Processor scheduling</a:t>
            </a:r>
            <a:r>
              <a:rPr lang="en-US" dirty="0" smtClean="0"/>
              <a:t>. The OS determines which task will be processed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Resource allocation</a:t>
            </a:r>
            <a:r>
              <a:rPr lang="en-US" b="1" dirty="0" smtClean="0"/>
              <a:t>.  </a:t>
            </a:r>
            <a:r>
              <a:rPr lang="en-US" dirty="0" smtClean="0"/>
              <a:t>Each resource in the computer is given a unique identification number called </a:t>
            </a:r>
            <a:r>
              <a:rPr lang="en-US" b="1" dirty="0" smtClean="0"/>
              <a:t>IRQ (interrupt request</a:t>
            </a:r>
            <a:r>
              <a:rPr lang="en-US" dirty="0" smtClean="0"/>
              <a:t>). The OS uses IRQ to identify the resource being requested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Memory management </a:t>
            </a:r>
            <a:r>
              <a:rPr lang="en-US" dirty="0" smtClean="0"/>
              <a:t>.The OS determines which task remains in RAM and which one will be sent to the secondary storage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Input/output management</a:t>
            </a:r>
            <a:r>
              <a:rPr lang="en-US" b="1" dirty="0" smtClean="0"/>
              <a:t>.  </a:t>
            </a:r>
            <a:r>
              <a:rPr lang="en-US" dirty="0" smtClean="0"/>
              <a:t>The OS is responsible for managing input and output devices connected to and out of the computer.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 5. </a:t>
            </a:r>
            <a:r>
              <a:rPr lang="en-US" b="1" dirty="0" smtClean="0">
                <a:solidFill>
                  <a:srgbClr val="C00000"/>
                </a:solidFill>
              </a:rPr>
              <a:t>Communication management</a:t>
            </a:r>
            <a:r>
              <a:rPr lang="en-US" b="1" dirty="0" smtClean="0"/>
              <a:t>. </a:t>
            </a:r>
            <a:r>
              <a:rPr lang="en-US" dirty="0" smtClean="0"/>
              <a:t>The OS is responsible for managing communication protocol in the computer system. Protocols are rules governing transfer of data within and outside the computer system.</a:t>
            </a:r>
          </a:p>
          <a:p>
            <a:pPr marL="571500" indent="-57150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6. Error handling.   </a:t>
            </a:r>
            <a:r>
              <a:rPr lang="en-US" dirty="0" smtClean="0"/>
              <a:t>The OS will notify the user if any error occurs when executing tasks.</a:t>
            </a:r>
          </a:p>
          <a:p>
            <a:pPr marL="571500" indent="-57150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7. Interrupt handling. </a:t>
            </a:r>
            <a:r>
              <a:rPr lang="en-US" dirty="0" smtClean="0"/>
              <a:t>Any interruption from the normal sequence of operation can be handled by the OS.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62" y="1638300"/>
            <a:ext cx="5857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TYPES OF OPERATING SYSTEMS</a:t>
            </a:r>
          </a:p>
          <a:p>
            <a:pPr>
              <a:buNone/>
            </a:pPr>
            <a:r>
              <a:rPr lang="en-US" dirty="0" smtClean="0"/>
              <a:t>OS can be classified according to 3 ways  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Number of tasks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Number of user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User interface</a:t>
            </a: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Classification according to the Number of tasks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. Single program operating system- </a:t>
            </a:r>
            <a:r>
              <a:rPr lang="en-US" dirty="0" smtClean="0"/>
              <a:t>they only allow processing of </a:t>
            </a:r>
            <a:r>
              <a:rPr lang="en-US" b="1" dirty="0" smtClean="0"/>
              <a:t>one  </a:t>
            </a:r>
            <a:r>
              <a:rPr lang="en-US" dirty="0" smtClean="0"/>
              <a:t>application program at a time e.g. MS DOS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ii. </a:t>
            </a:r>
            <a:r>
              <a:rPr lang="en-US" b="1" dirty="0" smtClean="0">
                <a:solidFill>
                  <a:srgbClr val="C00000"/>
                </a:solidFill>
              </a:rPr>
              <a:t>Multitasking operating system- </a:t>
            </a:r>
            <a:r>
              <a:rPr lang="en-US" dirty="0" smtClean="0"/>
              <a:t>they allow a single CPU to process more than one application at the same time.</a:t>
            </a:r>
          </a:p>
          <a:p>
            <a:pPr marL="571500" indent="-571500">
              <a:buFont typeface="+mj-lt"/>
              <a:buAutoNum type="roman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Classification according to the user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Multi-u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user operating system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OS is designed to be used by one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system-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OS is designed to be used by more than one person for example a server like windows 2003 server</a:t>
            </a: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Classification according to user interface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interaction between the user and the OS. When the interaction is easy to use then it is called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friendly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user interface has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namely: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) Command line based OS </a:t>
            </a:r>
            <a:r>
              <a:rPr lang="en-US" dirty="0" smtClean="0"/>
              <a:t>which allows user to type in commands e.g. MS DOS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ii) Menu driven interface </a:t>
            </a:r>
            <a:r>
              <a:rPr lang="en-US" dirty="0" smtClean="0"/>
              <a:t>which give users options to choose from e.g. some MS DOS OS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iii) The graphical user interface </a:t>
            </a:r>
            <a:r>
              <a:rPr lang="en-US" dirty="0" smtClean="0">
                <a:solidFill>
                  <a:srgbClr val="C00000"/>
                </a:solidFill>
              </a:rPr>
              <a:t>(GUI) </a:t>
            </a:r>
            <a:r>
              <a:rPr lang="en-US" dirty="0" smtClean="0"/>
              <a:t>which uses windows icons, menus and pointing devices</a:t>
            </a:r>
            <a:r>
              <a:rPr lang="en-US" b="1" dirty="0" smtClean="0"/>
              <a:t>(WIMP) </a:t>
            </a:r>
            <a:r>
              <a:rPr lang="en-US" dirty="0" smtClean="0"/>
              <a:t>windows 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Factors to consider when choosing an operating system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Availability of user documentation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Hardware configuration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Application software intended for the computer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User- friendliness of the OS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The cost of OS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The computer size and make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The number of users it can support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The number of processors it can support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Factors that dictate how an OS organizes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information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How quick to access the stored data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How easy to update the data and keep a record of modification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Economy of storage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Simplicity of maintenance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Reliability of the organization method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Methods of organizing data by the operating system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Drives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Folders and subfolders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Files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1. Files</a:t>
            </a:r>
          </a:p>
          <a:p>
            <a:r>
              <a:rPr lang="en-US" sz="3200" dirty="0" smtClean="0"/>
              <a:t>A file is a collection of related data given a unique name for each access, manipulation and storage.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file has file has a name and optional extensions for example </a:t>
            </a:r>
            <a:r>
              <a:rPr lang="en-US" sz="4000" b="1" dirty="0" smtClean="0"/>
              <a:t>NOTES.doc </a:t>
            </a:r>
            <a:r>
              <a:rPr lang="en-US" sz="4000" dirty="0" smtClean="0"/>
              <a:t>notes is the name of the file and .doc if a file extension meaning it’s a word document.</a:t>
            </a:r>
          </a:p>
          <a:p>
            <a:r>
              <a:rPr lang="en-US" sz="4000" dirty="0" smtClean="0"/>
              <a:t>    A file also show its size date and time of creation or modification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COMPLETE COMPUTER SYSTEM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Full 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6096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153400" cy="579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Disk management using windows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a.   </a:t>
            </a:r>
            <a:r>
              <a:rPr lang="en-US" b="1" u="heavy" dirty="0" smtClean="0">
                <a:solidFill>
                  <a:srgbClr val="C00000"/>
                </a:solidFill>
              </a:rPr>
              <a:t>Formatting disks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/>
              <a:t>Warning: do not attempt to format any disk without the help of your teacher)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200" dirty="0" smtClean="0"/>
              <a:t>Formatting is the process of preparing a new disk for use by imprinting empty sectors and tracks on the disk so that the OS can recognize it and make it accessible.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b.  </a:t>
            </a:r>
            <a:r>
              <a:rPr lang="en-US" b="1" u="heavy" dirty="0" smtClean="0">
                <a:solidFill>
                  <a:srgbClr val="C00000"/>
                </a:solidFill>
              </a:rPr>
              <a:t>Scanning disks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Scanning helps the user to check and repair minor drive problems like lost storage locations or damaged surfaces.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c.   </a:t>
            </a:r>
            <a:r>
              <a:rPr lang="en-US" b="1" u="heavy" dirty="0" smtClean="0">
                <a:solidFill>
                  <a:srgbClr val="C00000"/>
                </a:solidFill>
              </a:rPr>
              <a:t>Defragmenting  disks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Usually a single file can have so many pieces of fragments scattered in several non-</a:t>
            </a:r>
            <a:r>
              <a:rPr lang="en-US" dirty="0" err="1" smtClean="0"/>
              <a:t>continous</a:t>
            </a:r>
            <a:r>
              <a:rPr lang="en-US" dirty="0" smtClean="0"/>
              <a:t> sectors on a disk. This wastes time and space in the disk. </a:t>
            </a:r>
            <a:r>
              <a:rPr lang="en-US" dirty="0" smtClean="0">
                <a:solidFill>
                  <a:srgbClr val="FF0000"/>
                </a:solidFill>
              </a:rPr>
              <a:t>Defragmentation-</a:t>
            </a:r>
            <a:r>
              <a:rPr lang="en-US" dirty="0" smtClean="0"/>
              <a:t> is the process of consolidating fragments so that each file occupies a single continuous space on the drive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d.  </a:t>
            </a:r>
            <a:r>
              <a:rPr lang="en-US" b="1" u="heavy" dirty="0" smtClean="0">
                <a:solidFill>
                  <a:srgbClr val="C00000"/>
                </a:solidFill>
              </a:rPr>
              <a:t>Compressing files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Compressing files is the process reducing the amount of space occupied by a file in drive</a:t>
            </a:r>
          </a:p>
          <a:p>
            <a:r>
              <a:rPr lang="en-US" dirty="0" smtClean="0"/>
              <a:t>Compressing a drive decreases the amount of all the space occupied by all files and folders.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e.   </a:t>
            </a:r>
            <a:r>
              <a:rPr lang="en-US" b="1" u="heavy" dirty="0" smtClean="0">
                <a:solidFill>
                  <a:srgbClr val="C00000"/>
                </a:solidFill>
              </a:rPr>
              <a:t>Partitioning disks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Partitioning a disk means dividing a large disk into two or more  partitions called </a:t>
            </a:r>
            <a:r>
              <a:rPr lang="en-US" b="1" dirty="0" smtClean="0"/>
              <a:t>logical drives</a:t>
            </a:r>
          </a:p>
          <a:p>
            <a:r>
              <a:rPr lang="en-US" dirty="0" smtClean="0"/>
              <a:t>Logical drives are assigned letters e.g. A B C.</a:t>
            </a:r>
          </a:p>
          <a:p>
            <a:r>
              <a:rPr lang="en-US" dirty="0" smtClean="0"/>
              <a:t> Partitioning is done for two main reasons: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When you want to install more than one OS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For backup instead one disk fails you can have the other still working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 file has file has a name and optional extensions for example </a:t>
            </a:r>
            <a:r>
              <a:rPr lang="en-US" b="1" dirty="0" smtClean="0"/>
              <a:t>NOTES.doc </a:t>
            </a:r>
            <a:r>
              <a:rPr lang="en-US" dirty="0" smtClean="0"/>
              <a:t>notes is the name of the file and .doc if a file extension meaning it’s a word document.</a:t>
            </a:r>
          </a:p>
          <a:p>
            <a:r>
              <a:rPr lang="en-US" dirty="0" smtClean="0"/>
              <a:t>    A file also show its size date and time of creation or modification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 file has file has a name and optional extensions for example </a:t>
            </a:r>
            <a:r>
              <a:rPr lang="en-US" b="1" dirty="0" smtClean="0"/>
              <a:t>NOTES.doc </a:t>
            </a:r>
            <a:r>
              <a:rPr lang="en-US" dirty="0" smtClean="0"/>
              <a:t>notes is the name of the file and .doc if a file extension meaning it’s a word document.</a:t>
            </a:r>
          </a:p>
          <a:p>
            <a:r>
              <a:rPr lang="en-US" dirty="0" smtClean="0"/>
              <a:t>    A file also show its size date and time of creation or modification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Content Placeholder 3" descr="US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229600" cy="5410200"/>
          </a:xfrm>
        </p:spPr>
      </p:pic>
      <p:sp>
        <p:nvSpPr>
          <p:cNvPr id="5" name="Rectangle 4"/>
          <p:cNvSpPr/>
          <p:nvPr/>
        </p:nvSpPr>
        <p:spPr>
          <a:xfrm>
            <a:off x="762000" y="1524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AREAS WHERE COMPUTERS ARE USED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7000" y="533400"/>
            <a:ext cx="3657600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Learning in Schools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photo0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1702</Words>
  <Application>Microsoft Office PowerPoint</Application>
  <PresentationFormat>On-screen Show (4:3)</PresentationFormat>
  <Paragraphs>372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Equity</vt:lpstr>
      <vt:lpstr>Slide 1</vt:lpstr>
      <vt:lpstr>Slide 2</vt:lpstr>
      <vt:lpstr>PARTS OF A COMPUTER</vt:lpstr>
      <vt:lpstr>Keyboard</vt:lpstr>
      <vt:lpstr>Slide 5</vt:lpstr>
      <vt:lpstr>  Types of System Units</vt:lpstr>
      <vt:lpstr>COMPLETE COMPUTER SYSTEM</vt:lpstr>
      <vt:lpstr>                </vt:lpstr>
      <vt:lpstr>Slide 9</vt:lpstr>
      <vt:lpstr>Slide 10</vt:lpstr>
      <vt:lpstr>Slide 11</vt:lpstr>
      <vt:lpstr>SECONDARY STORAGE DEVICES AND MEDIA</vt:lpstr>
      <vt:lpstr>REMOVABLE STORAGE DEVICES</vt:lpstr>
      <vt:lpstr>Magnetic storage media</vt:lpstr>
      <vt:lpstr>Slide 15</vt:lpstr>
      <vt:lpstr>2.   Floppy disks</vt:lpstr>
      <vt:lpstr>3.   Zip disks</vt:lpstr>
      <vt:lpstr>4.   Jaz disks</vt:lpstr>
      <vt:lpstr>5. High capacity floppy (HiFD)</vt:lpstr>
      <vt:lpstr>6. Laser servo 120 Super-Disks</vt:lpstr>
      <vt:lpstr>Care of magnetic storage media</vt:lpstr>
      <vt:lpstr>7.  Optical storage media</vt:lpstr>
      <vt:lpstr>Examples of optical storage media</vt:lpstr>
      <vt:lpstr>Compact disk read only memory (CD-ROM)</vt:lpstr>
      <vt:lpstr>ii) Compact disk-recordable (CD-R)</vt:lpstr>
      <vt:lpstr>iii. Compact disk-rewritable (CD-RW)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Figure showing the power supply unit</vt:lpstr>
      <vt:lpstr>Slide 36</vt:lpstr>
      <vt:lpstr>Slide 37</vt:lpstr>
      <vt:lpstr>Slide 38</vt:lpstr>
      <vt:lpstr>Slide 39</vt:lpstr>
      <vt:lpstr>Slide 40</vt:lpstr>
      <vt:lpstr>Figure showing Standard ports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Abdihakim</dc:creator>
  <cp:lastModifiedBy>HP</cp:lastModifiedBy>
  <cp:revision>112</cp:revision>
  <dcterms:created xsi:type="dcterms:W3CDTF">2013-09-17T16:49:32Z</dcterms:created>
  <dcterms:modified xsi:type="dcterms:W3CDTF">2018-10-11T06:42:23Z</dcterms:modified>
</cp:coreProperties>
</file>