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8" r:id="rId2"/>
    <p:sldId id="259" r:id="rId3"/>
    <p:sldId id="260" r:id="rId4"/>
    <p:sldId id="261" r:id="rId5"/>
    <p:sldId id="262" r:id="rId6"/>
    <p:sldId id="263" r:id="rId7"/>
    <p:sldId id="267" r:id="rId8"/>
    <p:sldId id="265" r:id="rId9"/>
    <p:sldId id="266" r:id="rId10"/>
    <p:sldId id="268" r:id="rId11"/>
    <p:sldId id="269" r:id="rId12"/>
    <p:sldId id="270" r:id="rId13"/>
    <p:sldId id="283" r:id="rId14"/>
    <p:sldId id="271" r:id="rId15"/>
    <p:sldId id="272" r:id="rId16"/>
    <p:sldId id="273" r:id="rId17"/>
    <p:sldId id="274" r:id="rId18"/>
    <p:sldId id="275" r:id="rId19"/>
    <p:sldId id="282"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510" y="-15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DB6A7B1-1C68-4F33-92B0-1E5CB2DEFCE3}" type="datetimeFigureOut">
              <a:rPr lang="en-US" smtClean="0"/>
              <a:pPr/>
              <a:t>5/11/2016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24AD7DE-843D-40DE-AE0E-CB525516E66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B6A7B1-1C68-4F33-92B0-1E5CB2DEFCE3}"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B6A7B1-1C68-4F33-92B0-1E5CB2DEFCE3}"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DB6A7B1-1C68-4F33-92B0-1E5CB2DEFCE3}"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DB6A7B1-1C68-4F33-92B0-1E5CB2DEFCE3}" type="datetimeFigureOut">
              <a:rPr lang="en-US" smtClean="0"/>
              <a:pPr/>
              <a:t>5/11/2016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4AD7DE-843D-40DE-AE0E-CB525516E66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DB6A7B1-1C68-4F33-92B0-1E5CB2DEFCE3}" type="datetimeFigureOut">
              <a:rPr lang="en-US" smtClean="0"/>
              <a:pPr/>
              <a:t>5/11/2016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DB6A7B1-1C68-4F33-92B0-1E5CB2DEFCE3}" type="datetimeFigureOut">
              <a:rPr lang="en-US" smtClean="0"/>
              <a:pPr/>
              <a:t>5/11/2016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DB6A7B1-1C68-4F33-92B0-1E5CB2DEFCE3}" type="datetimeFigureOut">
              <a:rPr lang="en-US" smtClean="0"/>
              <a:pPr/>
              <a:t>5/11/2016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B6A7B1-1C68-4F33-92B0-1E5CB2DEFCE3}" type="datetimeFigureOut">
              <a:rPr lang="en-US" smtClean="0"/>
              <a:pPr/>
              <a:t>5/11/2016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DB6A7B1-1C68-4F33-92B0-1E5CB2DEFCE3}" type="datetimeFigureOut">
              <a:rPr lang="en-US" smtClean="0"/>
              <a:pPr/>
              <a:t>5/11/2016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4AD7DE-843D-40DE-AE0E-CB525516E669}" type="slidenum">
              <a:rPr lang="en-US" smtClean="0"/>
              <a:pPr/>
              <a:t>‹#›</a:t>
            </a:fld>
            <a:endParaRPr lang="en-US"/>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DB6A7B1-1C68-4F33-92B0-1E5CB2DEFCE3}" type="datetimeFigureOut">
              <a:rPr lang="en-US" smtClean="0"/>
              <a:pPr/>
              <a:t>5/11/2016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24AD7DE-843D-40DE-AE0E-CB525516E66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DB6A7B1-1C68-4F33-92B0-1E5CB2DEFCE3}" type="datetimeFigureOut">
              <a:rPr lang="en-US" smtClean="0"/>
              <a:pPr/>
              <a:t>5/11/2016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24AD7DE-843D-40DE-AE0E-CB525516E66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wipe dir="r"/>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7772400" cy="1470025"/>
          </a:xfrm>
        </p:spPr>
        <p:txBody>
          <a:bodyPr/>
          <a:lstStyle/>
          <a:p>
            <a:r>
              <a:rPr lang="en-US" dirty="0" smtClean="0"/>
              <a:t>Practical hands on skills</a:t>
            </a:r>
            <a:endParaRPr lang="en-US" dirty="0"/>
          </a:p>
        </p:txBody>
      </p:sp>
      <p:sp>
        <p:nvSpPr>
          <p:cNvPr id="3" name="Subtitle 2"/>
          <p:cNvSpPr>
            <a:spLocks noGrp="1"/>
          </p:cNvSpPr>
          <p:nvPr>
            <p:ph type="subTitle" idx="1"/>
          </p:nvPr>
        </p:nvSpPr>
        <p:spPr>
          <a:xfrm>
            <a:off x="457200" y="1981200"/>
            <a:ext cx="7848600" cy="2819400"/>
          </a:xfrm>
        </p:spPr>
        <p:txBody>
          <a:bodyPr>
            <a:normAutofit/>
          </a:bodyPr>
          <a:lstStyle/>
          <a:p>
            <a:r>
              <a:rPr lang="en-US" dirty="0" smtClean="0"/>
              <a:t>Now that you have learnt what a computer is and how to safely use it, its now time to start working with it. Before you start, the computer instructor or laboratory technician should assist in making sure that the keyboard, monitor and mouse are properly connected to the system unit</a:t>
            </a:r>
            <a:endParaRPr lang="en-US"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2590800" y="1600200"/>
            <a:ext cx="4191000" cy="3429001"/>
            <a:chOff x="2667000" y="1066800"/>
            <a:chExt cx="4191000" cy="3429001"/>
          </a:xfrm>
        </p:grpSpPr>
        <p:pic>
          <p:nvPicPr>
            <p:cNvPr id="2" name="Content Placeholder 6" descr="keyboard.jpg"/>
            <p:cNvPicPr>
              <a:picLocks noChangeAspect="1"/>
            </p:cNvPicPr>
            <p:nvPr/>
          </p:nvPicPr>
          <p:blipFill>
            <a:blip r:embed="rId2" cstate="print"/>
            <a:stretch>
              <a:fillRect/>
            </a:stretch>
          </p:blipFill>
          <p:spPr>
            <a:xfrm>
              <a:off x="2667000" y="1676400"/>
              <a:ext cx="4191000" cy="2095500"/>
            </a:xfrm>
            <a:prstGeom prst="rect">
              <a:avLst/>
            </a:prstGeom>
          </p:spPr>
        </p:pic>
        <p:cxnSp>
          <p:nvCxnSpPr>
            <p:cNvPr id="4" name="Straight Connector 3"/>
            <p:cNvCxnSpPr/>
            <p:nvPr/>
          </p:nvCxnSpPr>
          <p:spPr>
            <a:xfrm rot="5400000" flipH="1" flipV="1">
              <a:off x="3886200" y="1524000"/>
              <a:ext cx="609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flipH="1" flipV="1">
              <a:off x="3734594" y="3580606"/>
              <a:ext cx="1295400" cy="230188"/>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5486401" y="3048000"/>
              <a:ext cx="761999" cy="1447801"/>
              <a:chOff x="5486401" y="3048000"/>
              <a:chExt cx="761999" cy="1447801"/>
            </a:xfrm>
          </p:grpSpPr>
          <p:cxnSp>
            <p:nvCxnSpPr>
              <p:cNvPr id="6" name="Straight Connector 5"/>
              <p:cNvCxnSpPr/>
              <p:nvPr/>
            </p:nvCxnSpPr>
            <p:spPr>
              <a:xfrm rot="16200000" flipV="1">
                <a:off x="5143500" y="4000501"/>
                <a:ext cx="83820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flipH="1" flipV="1">
                <a:off x="5219700" y="3467100"/>
                <a:ext cx="1447800" cy="609600"/>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8" name="Straight Connector 7"/>
            <p:cNvCxnSpPr/>
            <p:nvPr/>
          </p:nvCxnSpPr>
          <p:spPr>
            <a:xfrm rot="5400000" flipH="1" flipV="1">
              <a:off x="2782094" y="3999706"/>
              <a:ext cx="914400" cy="777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V="1">
              <a:off x="5410200" y="1752600"/>
              <a:ext cx="1447800" cy="7620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2209800" y="5117068"/>
            <a:ext cx="1504643" cy="369332"/>
          </a:xfrm>
          <a:prstGeom prst="rect">
            <a:avLst/>
          </a:prstGeom>
          <a:noFill/>
        </p:spPr>
        <p:txBody>
          <a:bodyPr wrap="none" rtlCol="0">
            <a:spAutoFit/>
          </a:bodyPr>
          <a:lstStyle/>
          <a:p>
            <a:r>
              <a:rPr lang="en-US" dirty="0" smtClean="0"/>
              <a:t>Special PC key</a:t>
            </a:r>
            <a:endParaRPr lang="en-US" dirty="0"/>
          </a:p>
        </p:txBody>
      </p:sp>
      <p:sp>
        <p:nvSpPr>
          <p:cNvPr id="12" name="TextBox 11"/>
          <p:cNvSpPr txBox="1"/>
          <p:nvPr/>
        </p:nvSpPr>
        <p:spPr>
          <a:xfrm>
            <a:off x="3657600" y="4736068"/>
            <a:ext cx="1251625" cy="369332"/>
          </a:xfrm>
          <a:prstGeom prst="rect">
            <a:avLst/>
          </a:prstGeom>
          <a:noFill/>
        </p:spPr>
        <p:txBody>
          <a:bodyPr wrap="none" rtlCol="0">
            <a:spAutoFit/>
          </a:bodyPr>
          <a:lstStyle/>
          <a:p>
            <a:r>
              <a:rPr lang="en-US" dirty="0" smtClean="0"/>
              <a:t>Typing keys</a:t>
            </a:r>
            <a:endParaRPr lang="en-US" dirty="0"/>
          </a:p>
        </p:txBody>
      </p:sp>
      <p:sp>
        <p:nvSpPr>
          <p:cNvPr id="13" name="TextBox 12"/>
          <p:cNvSpPr txBox="1"/>
          <p:nvPr/>
        </p:nvSpPr>
        <p:spPr>
          <a:xfrm>
            <a:off x="5029200" y="4953000"/>
            <a:ext cx="2750625" cy="369332"/>
          </a:xfrm>
          <a:prstGeom prst="rect">
            <a:avLst/>
          </a:prstGeom>
          <a:noFill/>
        </p:spPr>
        <p:txBody>
          <a:bodyPr wrap="none" rtlCol="0">
            <a:spAutoFit/>
          </a:bodyPr>
          <a:lstStyle/>
          <a:p>
            <a:r>
              <a:rPr lang="en-US" dirty="0" smtClean="0"/>
              <a:t>Navigation and editing keys</a:t>
            </a:r>
            <a:endParaRPr lang="en-US" dirty="0"/>
          </a:p>
        </p:txBody>
      </p:sp>
      <p:sp>
        <p:nvSpPr>
          <p:cNvPr id="14" name="TextBox 13"/>
          <p:cNvSpPr txBox="1"/>
          <p:nvPr/>
        </p:nvSpPr>
        <p:spPr>
          <a:xfrm>
            <a:off x="3352800" y="1383268"/>
            <a:ext cx="1460849" cy="369332"/>
          </a:xfrm>
          <a:prstGeom prst="rect">
            <a:avLst/>
          </a:prstGeom>
          <a:noFill/>
        </p:spPr>
        <p:txBody>
          <a:bodyPr wrap="none" rtlCol="0">
            <a:spAutoFit/>
          </a:bodyPr>
          <a:lstStyle/>
          <a:p>
            <a:r>
              <a:rPr lang="en-US" dirty="0" smtClean="0"/>
              <a:t>Function keys</a:t>
            </a:r>
            <a:endParaRPr lang="en-US" dirty="0"/>
          </a:p>
        </p:txBody>
      </p:sp>
      <p:sp>
        <p:nvSpPr>
          <p:cNvPr id="15" name="TextBox 14"/>
          <p:cNvSpPr txBox="1"/>
          <p:nvPr/>
        </p:nvSpPr>
        <p:spPr>
          <a:xfrm>
            <a:off x="6019800" y="1447800"/>
            <a:ext cx="2163669" cy="369332"/>
          </a:xfrm>
          <a:prstGeom prst="rect">
            <a:avLst/>
          </a:prstGeom>
          <a:noFill/>
        </p:spPr>
        <p:txBody>
          <a:bodyPr wrap="none" rtlCol="0">
            <a:spAutoFit/>
          </a:bodyPr>
          <a:lstStyle/>
          <a:p>
            <a:r>
              <a:rPr lang="en-US" dirty="0" smtClean="0"/>
              <a:t>Numeric keypad keys</a:t>
            </a:r>
            <a:endParaRPr lang="en-US"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8229600" cy="4648200"/>
          </a:xfrm>
        </p:spPr>
        <p:txBody>
          <a:bodyPr>
            <a:normAutofit fontScale="90000"/>
          </a:bodyPr>
          <a:lstStyle/>
          <a:p>
            <a:r>
              <a:rPr lang="en-US" dirty="0" smtClean="0"/>
              <a:t>The keys on the keyboard can be classified in to five categories namely </a:t>
            </a:r>
            <a:br>
              <a:rPr lang="en-US" dirty="0" smtClean="0"/>
            </a:br>
            <a:r>
              <a:rPr lang="en-US" dirty="0" smtClean="0"/>
              <a:t>alphanumeric (typing) keys, function keys, cursor movement and editing keys, special PC keys and numeric keypad keys.</a:t>
            </a:r>
            <a:endParaRPr lang="en-US"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1470025"/>
          </a:xfrm>
        </p:spPr>
        <p:txBody>
          <a:bodyPr/>
          <a:lstStyle/>
          <a:p>
            <a:r>
              <a:rPr lang="en-US" dirty="0" smtClean="0"/>
              <a:t>Alphanumeric keys</a:t>
            </a:r>
            <a:endParaRPr lang="en-US" dirty="0"/>
          </a:p>
        </p:txBody>
      </p:sp>
      <p:sp>
        <p:nvSpPr>
          <p:cNvPr id="3" name="Subtitle 2"/>
          <p:cNvSpPr>
            <a:spLocks noGrp="1"/>
          </p:cNvSpPr>
          <p:nvPr>
            <p:ph type="subTitle" idx="1"/>
          </p:nvPr>
        </p:nvSpPr>
        <p:spPr>
          <a:xfrm>
            <a:off x="381000" y="1143000"/>
            <a:ext cx="8077200" cy="5257800"/>
          </a:xfrm>
        </p:spPr>
        <p:txBody>
          <a:bodyPr>
            <a:normAutofit/>
          </a:bodyPr>
          <a:lstStyle/>
          <a:p>
            <a:pPr algn="l">
              <a:buFont typeface="Arial" pitchFamily="34" charset="0"/>
              <a:buChar char="•"/>
            </a:pPr>
            <a:r>
              <a:rPr lang="en-US" sz="4000" dirty="0" smtClean="0"/>
              <a:t>Alphanumeric keys also known as typing keys are labeled with alphabetic letters A to Z, numbers arranged in a line, 1, 2…0 and special symbols such as ?, ] and %. This group also includes the following keys: caps lock, enter, tab, space bar and backspace.</a:t>
            </a:r>
          </a:p>
          <a:p>
            <a:endParaRPr lang="en-US" dirty="0" smtClean="0"/>
          </a:p>
          <a:p>
            <a:endParaRPr lang="en-US"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a:bodyPr>
          <a:lstStyle/>
          <a:p>
            <a:r>
              <a:rPr lang="en-US" dirty="0" smtClean="0"/>
              <a:t>Caps lock key: pressing this key lets  the user to type in upper case letters (capital letters). To switch back to lower case letters simply press the same key again.</a:t>
            </a:r>
            <a:br>
              <a:rPr lang="en-US" dirty="0" smtClean="0"/>
            </a:br>
            <a:endParaRPr lang="en-US"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781800"/>
          </a:xfrm>
        </p:spPr>
        <p:txBody>
          <a:bodyPr>
            <a:noAutofit/>
          </a:bodyPr>
          <a:lstStyle/>
          <a:p>
            <a:pPr algn="l">
              <a:buFont typeface="Arial" pitchFamily="34" charset="0"/>
              <a:buChar char="•"/>
            </a:pPr>
            <a:r>
              <a:rPr lang="en-US" sz="4000" b="1" dirty="0" smtClean="0"/>
              <a:t>Enter key </a:t>
            </a:r>
            <a:r>
              <a:rPr lang="en-US" sz="4000" dirty="0" smtClean="0"/>
              <a:t>(return key): pressing this key forces the text  cursor to move to the beginning of the next line. </a:t>
            </a:r>
            <a:r>
              <a:rPr lang="en-US" sz="4000" dirty="0" smtClean="0"/>
              <a:t>A </a:t>
            </a:r>
            <a:r>
              <a:rPr lang="en-US" sz="4000" dirty="0" smtClean="0"/>
              <a:t>cursor is a blinking underscore(_) or a vertical beam (I) that shows where the next character to be typed will appear, the enter key is also used to instruct the computer to execute a command that has been selected on </a:t>
            </a:r>
            <a:r>
              <a:rPr lang="en-US" sz="4000" dirty="0" smtClean="0"/>
              <a:t>the screen.</a:t>
            </a:r>
            <a:r>
              <a:rPr lang="en-US" sz="4000" dirty="0" smtClean="0"/>
              <a:t/>
            </a:r>
            <a:br>
              <a:rPr lang="en-US" sz="4000" dirty="0" smtClean="0"/>
            </a:br>
            <a:r>
              <a:rPr lang="en-US" sz="4000" dirty="0" smtClean="0"/>
              <a:t/>
            </a:r>
            <a:br>
              <a:rPr lang="en-US" sz="4000" dirty="0" smtClean="0"/>
            </a:br>
            <a:endParaRPr lang="en-US" sz="4000"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458200" cy="6553200"/>
          </a:xfrm>
        </p:spPr>
        <p:txBody>
          <a:bodyPr>
            <a:normAutofit fontScale="90000"/>
          </a:bodyPr>
          <a:lstStyle/>
          <a:p>
            <a:r>
              <a:rPr lang="en-US" sz="4900" dirty="0" smtClean="0"/>
              <a:t>Tab key: This key is used to move the text cursor at set intervals on the same line e.g. 10mm, 20mm etc.</a:t>
            </a:r>
            <a:br>
              <a:rPr lang="en-US" sz="4900" dirty="0" smtClean="0"/>
            </a:br>
            <a:r>
              <a:rPr lang="en-US" sz="4900" dirty="0" smtClean="0"/>
              <a:t>The space bar: this bar creates a space </a:t>
            </a:r>
            <a:r>
              <a:rPr lang="en-US" sz="4900" dirty="0" smtClean="0"/>
              <a:t>between words during typing</a:t>
            </a:r>
            <a:r>
              <a:rPr lang="en-US" sz="4900" dirty="0" smtClean="0"/>
              <a:t>.</a:t>
            </a:r>
            <a:br>
              <a:rPr lang="en-US" sz="4900" dirty="0" smtClean="0"/>
            </a:br>
            <a:r>
              <a:rPr lang="en-US" sz="4900" dirty="0" smtClean="0"/>
              <a:t>The backspace key: this key deletes characters from right to left on the same </a:t>
            </a:r>
            <a:r>
              <a:rPr lang="en-US" sz="4900" dirty="0" smtClean="0"/>
              <a:t>line.		</a:t>
            </a:r>
            <a:r>
              <a:rPr lang="en-US" dirty="0" smtClean="0"/>
              <a:t/>
            </a:r>
            <a:br>
              <a:rPr lang="en-US" dirty="0" smtClean="0"/>
            </a:br>
            <a:endParaRPr lang="en-US"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914400"/>
            <a:ext cx="8305800" cy="6705600"/>
          </a:xfrm>
        </p:spPr>
        <p:txBody>
          <a:bodyPr>
            <a:normAutofit fontScale="90000"/>
          </a:bodyPr>
          <a:lstStyle/>
          <a:p>
            <a:pPr algn="l"/>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b="1" dirty="0" smtClean="0"/>
              <a:t>Function </a:t>
            </a:r>
            <a:r>
              <a:rPr lang="en-US" b="1" dirty="0" smtClean="0"/>
              <a:t>keys</a:t>
            </a:r>
            <a:r>
              <a:rPr lang="en-US" dirty="0" smtClean="0"/>
              <a:t/>
            </a:r>
            <a:br>
              <a:rPr lang="en-US" dirty="0" smtClean="0"/>
            </a:br>
            <a:r>
              <a:rPr lang="en-US" dirty="0" smtClean="0"/>
              <a:t>Function keys are usually located along the top of the keyboard. They are labeled F1, F2 up to F12. they are used for tasks that occur frequently in various programs. </a:t>
            </a:r>
            <a:r>
              <a:rPr lang="en-US" dirty="0" err="1" smtClean="0"/>
              <a:t>E.g</a:t>
            </a:r>
            <a:r>
              <a:rPr lang="en-US" dirty="0" smtClean="0"/>
              <a:t> pressing F1 key in most programs starts the help menu.</a:t>
            </a:r>
            <a:br>
              <a:rPr lang="en-US" dirty="0" smtClean="0"/>
            </a:br>
            <a:endParaRPr lang="en-US" dirty="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8305800" cy="1470025"/>
          </a:xfrm>
        </p:spPr>
        <p:txBody>
          <a:bodyPr>
            <a:normAutofit fontScale="90000"/>
          </a:bodyPr>
          <a:lstStyle/>
          <a:p>
            <a:r>
              <a:rPr lang="en-US" dirty="0" smtClean="0"/>
              <a:t>Cursor movement and editing keys</a:t>
            </a:r>
            <a:endParaRPr lang="en-US" dirty="0"/>
          </a:p>
        </p:txBody>
      </p:sp>
      <p:sp>
        <p:nvSpPr>
          <p:cNvPr id="3" name="Subtitle 2"/>
          <p:cNvSpPr>
            <a:spLocks noGrp="1"/>
          </p:cNvSpPr>
          <p:nvPr>
            <p:ph type="subTitle" idx="1"/>
          </p:nvPr>
        </p:nvSpPr>
        <p:spPr>
          <a:xfrm>
            <a:off x="381000" y="1371600"/>
            <a:ext cx="8229600" cy="5257800"/>
          </a:xfrm>
        </p:spPr>
        <p:txBody>
          <a:bodyPr>
            <a:normAutofit/>
          </a:bodyPr>
          <a:lstStyle/>
          <a:p>
            <a:pPr>
              <a:buFont typeface="Arial" pitchFamily="34" charset="0"/>
              <a:buChar char="•"/>
            </a:pPr>
            <a:r>
              <a:rPr lang="en-US" sz="3600" dirty="0" smtClean="0"/>
              <a:t>Cursor movement keys are used to move the cursor on the screen. They include:</a:t>
            </a:r>
          </a:p>
          <a:p>
            <a:pPr marL="857250" indent="-857250">
              <a:buFont typeface="+mj-lt"/>
              <a:buAutoNum type="romanLcPeriod"/>
            </a:pPr>
            <a:r>
              <a:rPr lang="en-US" sz="3600" b="1" dirty="0" smtClean="0"/>
              <a:t>Arrow keys</a:t>
            </a:r>
            <a:r>
              <a:rPr lang="en-US" sz="3600" dirty="0" smtClean="0"/>
              <a:t>: pressing the right or left arrow key moves the cursor one character to right or left respectively. Pressing the upward or downward arrow key moves the text cursor one line up or down .</a:t>
            </a:r>
            <a:endParaRPr lang="en-US" sz="3600" dirty="0"/>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5486400"/>
          </a:xfrm>
        </p:spPr>
        <p:txBody>
          <a:bodyPr>
            <a:normAutofit fontScale="90000"/>
          </a:bodyPr>
          <a:lstStyle/>
          <a:p>
            <a:pPr algn="l"/>
            <a:r>
              <a:rPr lang="en-US" sz="3600" b="1" dirty="0" smtClean="0"/>
              <a:t>ii) Page up </a:t>
            </a:r>
            <a:r>
              <a:rPr lang="en-US" sz="3600" dirty="0" smtClean="0"/>
              <a:t>and </a:t>
            </a:r>
            <a:r>
              <a:rPr lang="en-US" sz="3600" b="1" dirty="0" smtClean="0"/>
              <a:t>page down </a:t>
            </a:r>
            <a:r>
              <a:rPr lang="en-US" sz="3600" dirty="0" smtClean="0"/>
              <a:t>keys: pressing page up key move the cursor up one page in case the document has many pages.</a:t>
            </a:r>
            <a:br>
              <a:rPr lang="en-US" sz="3600" dirty="0" smtClean="0"/>
            </a:br>
            <a:r>
              <a:rPr lang="en-US" sz="3600" dirty="0" smtClean="0"/>
              <a:t> Pressing page down key moves the cursor down one page in case the document has many pages.</a:t>
            </a:r>
            <a:br>
              <a:rPr lang="en-US" sz="3600" dirty="0" smtClean="0"/>
            </a:br>
            <a:r>
              <a:rPr lang="en-US" sz="3600" dirty="0" smtClean="0"/>
              <a:t/>
            </a:r>
            <a:br>
              <a:rPr lang="en-US" sz="3600" dirty="0" smtClean="0"/>
            </a:br>
            <a:r>
              <a:rPr lang="en-US" sz="3600" dirty="0" smtClean="0"/>
              <a:t>Iii)</a:t>
            </a:r>
            <a:r>
              <a:rPr lang="en-US" sz="3600" b="1" dirty="0" smtClean="0"/>
              <a:t>Home</a:t>
            </a:r>
            <a:r>
              <a:rPr lang="en-US" sz="3600" dirty="0" smtClean="0"/>
              <a:t> and </a:t>
            </a:r>
            <a:r>
              <a:rPr lang="en-US" sz="3600" b="1" dirty="0" smtClean="0"/>
              <a:t>end</a:t>
            </a:r>
            <a:r>
              <a:rPr lang="en-US" sz="3600" dirty="0" smtClean="0"/>
              <a:t> </a:t>
            </a:r>
            <a:r>
              <a:rPr lang="en-US" sz="3600" b="1" dirty="0" smtClean="0"/>
              <a:t>keys</a:t>
            </a:r>
            <a:r>
              <a:rPr lang="en-US" sz="3600" dirty="0" smtClean="0"/>
              <a:t>: pressing home key moves the cursor  to the beginning of the current line. Pressing  end key moves the cursor to the end of the current line.</a:t>
            </a:r>
            <a:r>
              <a:rPr lang="en-US" sz="2200" dirty="0" smtClean="0"/>
              <a:t/>
            </a:r>
            <a:br>
              <a:rPr lang="en-US" sz="2200" dirty="0" smtClean="0"/>
            </a:br>
            <a:r>
              <a:rPr lang="en-US" sz="1600" dirty="0" smtClean="0"/>
              <a:t/>
            </a:r>
            <a:br>
              <a:rPr lang="en-US" sz="1600" dirty="0" smtClean="0"/>
            </a:br>
            <a:endParaRPr lang="en-US" sz="1600"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pPr algn="l"/>
            <a:r>
              <a:rPr lang="en-US" dirty="0" smtClean="0"/>
              <a:t/>
            </a:r>
            <a:br>
              <a:rPr lang="en-US" dirty="0" smtClean="0"/>
            </a:br>
            <a:r>
              <a:rPr lang="en-US" b="1" dirty="0" smtClean="0"/>
              <a:t>Editing keys </a:t>
            </a:r>
            <a:r>
              <a:rPr lang="en-US" dirty="0" smtClean="0"/>
              <a:t>are used to delete or insert characters in a document. They include:</a:t>
            </a:r>
            <a:br>
              <a:rPr lang="en-US" dirty="0" smtClean="0"/>
            </a:br>
            <a:r>
              <a:rPr lang="en-US" b="1" dirty="0" err="1" smtClean="0"/>
              <a:t>i</a:t>
            </a:r>
            <a:r>
              <a:rPr lang="en-US" b="1" dirty="0" smtClean="0"/>
              <a:t>) insert key</a:t>
            </a:r>
            <a:r>
              <a:rPr lang="en-US" dirty="0" smtClean="0"/>
              <a:t>:  this key helps the user to insert or replace a characters are the cursor position from left to right.</a:t>
            </a:r>
            <a:br>
              <a:rPr lang="en-US" dirty="0" smtClean="0"/>
            </a:br>
            <a:r>
              <a:rPr lang="en-US" dirty="0" smtClean="0"/>
              <a:t/>
            </a:r>
            <a:br>
              <a:rPr lang="en-US" dirty="0" smtClean="0"/>
            </a:br>
            <a:r>
              <a:rPr lang="en-US" dirty="0" smtClean="0"/>
              <a:t>ii) </a:t>
            </a:r>
            <a:r>
              <a:rPr lang="en-US" b="1" dirty="0" smtClean="0"/>
              <a:t>Delete</a:t>
            </a:r>
            <a:r>
              <a:rPr lang="en-US" dirty="0" smtClean="0"/>
              <a:t> (</a:t>
            </a:r>
            <a:r>
              <a:rPr lang="en-US" b="1" dirty="0" smtClean="0"/>
              <a:t>Del</a:t>
            </a:r>
            <a:r>
              <a:rPr lang="en-US" dirty="0" smtClean="0"/>
              <a:t>) key: this key deletes characters  at the cursor position from left to right.</a:t>
            </a:r>
            <a:endParaRPr lang="en-US"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470025"/>
          </a:xfrm>
        </p:spPr>
        <p:txBody>
          <a:bodyPr/>
          <a:lstStyle/>
          <a:p>
            <a:r>
              <a:rPr lang="en-US" dirty="0" smtClean="0"/>
              <a:t>Cold booting a computer</a:t>
            </a:r>
            <a:endParaRPr lang="en-US" dirty="0"/>
          </a:p>
        </p:txBody>
      </p:sp>
      <p:sp>
        <p:nvSpPr>
          <p:cNvPr id="3" name="Subtitle 2"/>
          <p:cNvSpPr>
            <a:spLocks noGrp="1"/>
          </p:cNvSpPr>
          <p:nvPr>
            <p:ph type="subTitle" idx="1"/>
          </p:nvPr>
        </p:nvSpPr>
        <p:spPr>
          <a:xfrm>
            <a:off x="685800" y="1828800"/>
            <a:ext cx="7772400" cy="2971800"/>
          </a:xfrm>
        </p:spPr>
        <p:txBody>
          <a:bodyPr>
            <a:normAutofit fontScale="77500" lnSpcReduction="20000"/>
          </a:bodyPr>
          <a:lstStyle/>
          <a:p>
            <a:r>
              <a:rPr lang="en-US" dirty="0" smtClean="0"/>
              <a:t>Once you turn on the computer, it automatically goes through a process of self-test and preparation for use. This process is called booting once you turn on the computer, you may hear the sound of the cooler fan running. After a  few seconds, lines of text start scrolling up on the screen.  This process is referred to as Power –On-Self Test (POST). POST checks on the existing drives, basic input and  output devices such as the keyboard, monitor and the mouse. If a problem is encountered, the process is halted and an error message is displayed on the screen. POST is  accomplished by a special firmware program called the Basic Input/output System (BIOS) which is held in a ROM chip mounted on the motherboard . </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304800"/>
            <a:ext cx="5791200" cy="762000"/>
          </a:xfrm>
        </p:spPr>
        <p:txBody>
          <a:bodyPr>
            <a:normAutofit fontScale="90000"/>
          </a:bodyPr>
          <a:lstStyle/>
          <a:p>
            <a:r>
              <a:rPr lang="en-US" dirty="0" smtClean="0"/>
              <a:t>Special purpose keys</a:t>
            </a:r>
            <a:endParaRPr lang="en-US" dirty="0"/>
          </a:p>
        </p:txBody>
      </p:sp>
      <p:sp>
        <p:nvSpPr>
          <p:cNvPr id="3" name="Subtitle 2"/>
          <p:cNvSpPr>
            <a:spLocks noGrp="1"/>
          </p:cNvSpPr>
          <p:nvPr>
            <p:ph type="subTitle" idx="1"/>
          </p:nvPr>
        </p:nvSpPr>
        <p:spPr>
          <a:xfrm>
            <a:off x="533400" y="914400"/>
            <a:ext cx="7854696" cy="5486400"/>
          </a:xfrm>
        </p:spPr>
        <p:txBody>
          <a:bodyPr>
            <a:noAutofit/>
          </a:bodyPr>
          <a:lstStyle/>
          <a:p>
            <a:pPr algn="l"/>
            <a:r>
              <a:rPr lang="en-US" sz="4000" dirty="0" smtClean="0"/>
              <a:t>- Special purpose keys are used in combination with other keys to give certain commands to a computer. - For example CTRL +  Esc is used to display the start menu. </a:t>
            </a:r>
          </a:p>
          <a:p>
            <a:pPr algn="l"/>
            <a:r>
              <a:rPr lang="en-US" sz="4000" smtClean="0"/>
              <a:t>- Special </a:t>
            </a:r>
            <a:r>
              <a:rPr lang="en-US" sz="4000" dirty="0" smtClean="0"/>
              <a:t>purpose keys are </a:t>
            </a:r>
            <a:r>
              <a:rPr lang="en-US" sz="4000" b="1" dirty="0" smtClean="0"/>
              <a:t>SHIFT</a:t>
            </a:r>
            <a:r>
              <a:rPr lang="en-US" sz="4000" dirty="0" smtClean="0"/>
              <a:t>, </a:t>
            </a:r>
            <a:r>
              <a:rPr lang="en-US" sz="4000" b="1" dirty="0" smtClean="0"/>
              <a:t>CTRL,ALT</a:t>
            </a:r>
            <a:r>
              <a:rPr lang="en-US" sz="4000" dirty="0" smtClean="0"/>
              <a:t> and </a:t>
            </a:r>
            <a:r>
              <a:rPr lang="en-US" sz="4000" b="1" dirty="0" smtClean="0"/>
              <a:t>ESC</a:t>
            </a:r>
            <a:r>
              <a:rPr lang="en-US" sz="4000" dirty="0" smtClean="0"/>
              <a:t>.</a:t>
            </a:r>
            <a:endParaRPr lang="en-US" sz="4000" dirty="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772400" cy="1752600"/>
          </a:xfrm>
        </p:spPr>
        <p:txBody>
          <a:bodyPr>
            <a:normAutofit/>
          </a:bodyPr>
          <a:lstStyle/>
          <a:p>
            <a:r>
              <a:rPr lang="en-US" dirty="0" smtClean="0"/>
              <a:t>Numeric keypad keys</a:t>
            </a:r>
            <a:endParaRPr lang="en-US" dirty="0"/>
          </a:p>
        </p:txBody>
      </p:sp>
      <p:sp>
        <p:nvSpPr>
          <p:cNvPr id="3" name="Subtitle 2"/>
          <p:cNvSpPr>
            <a:spLocks noGrp="1"/>
          </p:cNvSpPr>
          <p:nvPr>
            <p:ph type="subTitle" idx="1"/>
          </p:nvPr>
        </p:nvSpPr>
        <p:spPr>
          <a:xfrm>
            <a:off x="1295400" y="1981200"/>
            <a:ext cx="6400800" cy="4648200"/>
          </a:xfrm>
        </p:spPr>
        <p:txBody>
          <a:bodyPr>
            <a:noAutofit/>
          </a:bodyPr>
          <a:lstStyle/>
          <a:p>
            <a:r>
              <a:rPr lang="en-US" sz="2400" dirty="0" smtClean="0"/>
              <a:t>The numeric keypad consist of a set of numbers 0 to 9 and the arithmetic signs like + (addition), - (minus), * (multiplication) and  / (division). They are located on the right hand side of the keyboard. The keypad is meant to help the user to rapidly enter numeric data. The numbers on the numeric keypad can only be used when the Num lock key, situated on the numeric key pad, is turned on</a:t>
            </a:r>
            <a:endParaRPr lang="en-US" sz="2400" dirty="0"/>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8229600" cy="4724400"/>
          </a:xfrm>
        </p:spPr>
        <p:txBody>
          <a:bodyPr>
            <a:normAutofit/>
          </a:bodyPr>
          <a:lstStyle/>
          <a:p>
            <a:r>
              <a:rPr lang="en-US" sz="3600" dirty="0" smtClean="0"/>
              <a:t>Otherwise, they can be used as cursor movement  and editing keys when num lock key is turned off. It is important to note that not all keyboards have the numeric keypad . For example, portable computers may lack a separate numeric keypad due to size limitations.</a:t>
            </a:r>
            <a:endParaRPr lang="en-US" sz="3600" dirty="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838200"/>
          </a:xfrm>
        </p:spPr>
        <p:txBody>
          <a:bodyPr>
            <a:normAutofit fontScale="90000"/>
          </a:bodyPr>
          <a:lstStyle/>
          <a:p>
            <a:r>
              <a:rPr lang="en-US" dirty="0" smtClean="0"/>
              <a:t>Using typing tutor</a:t>
            </a:r>
            <a:endParaRPr lang="en-US" dirty="0"/>
          </a:p>
        </p:txBody>
      </p:sp>
      <p:sp>
        <p:nvSpPr>
          <p:cNvPr id="3" name="Subtitle 2"/>
          <p:cNvSpPr>
            <a:spLocks noGrp="1"/>
          </p:cNvSpPr>
          <p:nvPr>
            <p:ph type="subTitle" idx="1"/>
          </p:nvPr>
        </p:nvSpPr>
        <p:spPr>
          <a:xfrm>
            <a:off x="533400" y="2133600"/>
            <a:ext cx="7854696" cy="5257800"/>
          </a:xfrm>
        </p:spPr>
        <p:txBody>
          <a:bodyPr>
            <a:noAutofit/>
          </a:bodyPr>
          <a:lstStyle/>
          <a:p>
            <a:r>
              <a:rPr lang="en-US" sz="2800" dirty="0" smtClean="0"/>
              <a:t>In order to increase your typing speed and accuracy, typing software offers the lessons you need to start from using one hand while typing to becoming a proficient user. Since games are excellent mental recreation  for kids and adults, some typing software, come with different games to make typing more interesting. There are many typing software available commercially such as Mavis Beacon, Teaches Typing, </a:t>
            </a:r>
            <a:endParaRPr lang="en-US" sz="2800" dirty="0"/>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124200"/>
            <a:ext cx="7772400" cy="9144000"/>
          </a:xfrm>
        </p:spPr>
        <p:txBody>
          <a:bodyPr>
            <a:normAutofit/>
          </a:bodyPr>
          <a:lstStyle/>
          <a:p>
            <a:r>
              <a:rPr lang="en-US" sz="3600" dirty="0" smtClean="0"/>
              <a:t>When learning typing using a typing tutor observe the following typing guidelines                                :  </a:t>
            </a:r>
            <a:br>
              <a:rPr lang="en-US" sz="3600" dirty="0" smtClean="0"/>
            </a:br>
            <a:r>
              <a:rPr lang="en-US" sz="3600" dirty="0" smtClean="0"/>
              <a:t>1.sit upright with both feet firmly on the ground maintaining an alert posture.</a:t>
            </a:r>
            <a:br>
              <a:rPr lang="en-US" sz="3600" dirty="0" smtClean="0"/>
            </a:br>
            <a:r>
              <a:rPr lang="en-US" sz="3600" dirty="0" smtClean="0">
                <a:solidFill>
                  <a:srgbClr val="FFC000"/>
                </a:solidFill>
              </a:rPr>
              <a:t>2.Place the material to be typed on your left, in a position you can read without straining.</a:t>
            </a:r>
            <a:br>
              <a:rPr lang="en-US" sz="3600" dirty="0" smtClean="0">
                <a:solidFill>
                  <a:srgbClr val="FFC000"/>
                </a:solidFill>
              </a:rPr>
            </a:br>
            <a:endParaRPr lang="en-US" sz="3600" dirty="0">
              <a:solidFill>
                <a:srgbClr val="FFC000"/>
              </a:solidFill>
            </a:endParaRP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4038599"/>
          </a:xfrm>
        </p:spPr>
        <p:txBody>
          <a:bodyPr>
            <a:noAutofit/>
          </a:bodyPr>
          <a:lstStyle/>
          <a:p>
            <a:r>
              <a:rPr lang="en-US" sz="4800" dirty="0" smtClean="0"/>
              <a:t>Rest both hands on the keyboard with fingers resting on the home row keys. These are keys on which fingers rest during typing in readiness to press other keys </a:t>
            </a:r>
            <a:br>
              <a:rPr lang="en-US" sz="4800" dirty="0" smtClean="0"/>
            </a:br>
            <a:endParaRPr lang="en-US" sz="4800"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382000" cy="6553200"/>
          </a:xfrm>
        </p:spPr>
        <p:txBody>
          <a:bodyPr>
            <a:normAutofit fontScale="90000"/>
          </a:bodyPr>
          <a:lstStyle/>
          <a:p>
            <a:r>
              <a:rPr lang="en-US" sz="4400" dirty="0" smtClean="0"/>
              <a:t>After POST, the computer reads some instructions such as the complementary metal-oxide semiconductor (CMOS). CMOS is powered by a dry cell that mostly resemble that of a digital watch  if the cell is down, the computer requires the user to enter the current date time</a:t>
            </a:r>
            <a:r>
              <a:rPr lang="en-US" dirty="0" smtClean="0"/>
              <a:t/>
            </a:r>
            <a:br>
              <a:rPr lang="en-US" dirty="0" smtClean="0"/>
            </a:br>
            <a:endParaRPr lang="en-US"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3078162"/>
          </a:xfrm>
        </p:spPr>
        <p:txBody>
          <a:bodyPr>
            <a:normAutofit fontScale="90000"/>
          </a:bodyPr>
          <a:lstStyle/>
          <a:p>
            <a:r>
              <a:rPr lang="en-US" dirty="0" smtClean="0"/>
              <a:t>Lastly, a special type of computer program used to manage computers called an Operating System is loaded to the computer memory.</a:t>
            </a:r>
            <a:endParaRPr lang="en-US"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90600"/>
            <a:ext cx="7772400" cy="990599"/>
          </a:xfrm>
        </p:spPr>
        <p:txBody>
          <a:bodyPr>
            <a:normAutofit fontScale="90000"/>
          </a:bodyPr>
          <a:lstStyle/>
          <a:p>
            <a:r>
              <a:rPr lang="en-US" dirty="0" smtClean="0"/>
              <a:t>Shutting down a computer </a:t>
            </a:r>
            <a:endParaRPr lang="en-US" dirty="0"/>
          </a:p>
        </p:txBody>
      </p:sp>
      <p:sp>
        <p:nvSpPr>
          <p:cNvPr id="3" name="Subtitle 2"/>
          <p:cNvSpPr>
            <a:spLocks noGrp="1"/>
          </p:cNvSpPr>
          <p:nvPr>
            <p:ph type="subTitle" idx="1"/>
          </p:nvPr>
        </p:nvSpPr>
        <p:spPr>
          <a:xfrm>
            <a:off x="685800" y="1981200"/>
            <a:ext cx="7543800" cy="4495800"/>
          </a:xfrm>
        </p:spPr>
        <p:txBody>
          <a:bodyPr>
            <a:normAutofit fontScale="92500"/>
          </a:bodyPr>
          <a:lstStyle/>
          <a:p>
            <a:r>
              <a:rPr lang="en-US" dirty="0" smtClean="0"/>
              <a:t>It is important that the user follows the correct procedure of shutting down a computer at all times. If the procedure is not followed , then loss of data, damage of programs  and computer components may occur. To shut down a computer proceed as follows:</a:t>
            </a:r>
          </a:p>
          <a:p>
            <a:r>
              <a:rPr lang="en-US" dirty="0" smtClean="0"/>
              <a:t>Ensure that all the work has been  properly stored. This process is called saving</a:t>
            </a:r>
          </a:p>
          <a:p>
            <a:r>
              <a:rPr lang="en-US" dirty="0" smtClean="0"/>
              <a:t>Close all programs that may be currently running.</a:t>
            </a:r>
          </a:p>
          <a:p>
            <a:r>
              <a:rPr lang="en-US" dirty="0" smtClean="0"/>
              <a:t>If your computer is running on Microsoft Windows  XP, Vista , Windows 7 etc.</a:t>
            </a:r>
          </a:p>
          <a:p>
            <a:r>
              <a:rPr lang="en-US" dirty="0" smtClean="0"/>
              <a:t> </a:t>
            </a:r>
            <a:endParaRPr lang="en-US"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4876800"/>
          </a:xfrm>
        </p:spPr>
        <p:txBody>
          <a:bodyPr>
            <a:normAutofit fontScale="90000"/>
          </a:bodyPr>
          <a:lstStyle/>
          <a:p>
            <a:pPr marL="742950" indent="-742950" algn="l"/>
            <a:r>
              <a:rPr lang="en-US" dirty="0" smtClean="0"/>
              <a:t>	a)	Click the start button;</a:t>
            </a:r>
            <a:br>
              <a:rPr lang="en-US" dirty="0" smtClean="0"/>
            </a:br>
            <a:r>
              <a:rPr lang="en-US" dirty="0" smtClean="0"/>
              <a:t>b)	On the start menu, click Turn 		off Computer.</a:t>
            </a:r>
            <a:br>
              <a:rPr lang="en-US" dirty="0" smtClean="0"/>
            </a:br>
            <a:r>
              <a:rPr lang="en-US" dirty="0" smtClean="0"/>
              <a:t>C)	On the message box that 			appears, click Turn Off.</a:t>
            </a:r>
            <a:br>
              <a:rPr lang="en-US" dirty="0" smtClean="0"/>
            </a:br>
            <a:r>
              <a:rPr lang="en-US" dirty="0" smtClean="0"/>
              <a:t>		The computer will undergo 		the shut down process.</a:t>
            </a:r>
            <a:br>
              <a:rPr lang="en-US" dirty="0" smtClean="0"/>
            </a:br>
            <a:endParaRPr lang="en-US" dirty="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3810000"/>
          </a:xfrm>
        </p:spPr>
        <p:txBody>
          <a:bodyPr>
            <a:normAutofit fontScale="90000"/>
          </a:bodyPr>
          <a:lstStyle/>
          <a:p>
            <a:r>
              <a:rPr lang="en-US" dirty="0" smtClean="0"/>
              <a:t>For the users of earlier versions of Windows proceed as follows:</a:t>
            </a:r>
            <a:br>
              <a:rPr lang="en-US" dirty="0" smtClean="0"/>
            </a:br>
            <a:r>
              <a:rPr lang="en-US" dirty="0" smtClean="0"/>
              <a:t>1.On the start menu</a:t>
            </a:r>
            <a:br>
              <a:rPr lang="en-US" dirty="0" smtClean="0"/>
            </a:br>
            <a:r>
              <a:rPr lang="en-US" dirty="0" smtClean="0"/>
              <a:t>2. click Shut Down.</a:t>
            </a:r>
            <a:br>
              <a:rPr lang="en-US" dirty="0" smtClean="0"/>
            </a:br>
            <a:r>
              <a:rPr lang="en-US" dirty="0" smtClean="0"/>
              <a:t>In the Shut down message window, select Shut down and then click Ok.</a:t>
            </a:r>
            <a:endParaRPr lang="en-US"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1371600"/>
          </a:xfrm>
        </p:spPr>
        <p:txBody>
          <a:bodyPr>
            <a:normAutofit fontScale="90000"/>
          </a:bodyPr>
          <a:lstStyle/>
          <a:p>
            <a:r>
              <a:rPr lang="en-US" dirty="0" smtClean="0"/>
              <a:t>Keyboarding and mouse skills</a:t>
            </a:r>
            <a:endParaRPr lang="en-US" dirty="0"/>
          </a:p>
        </p:txBody>
      </p:sp>
      <p:sp>
        <p:nvSpPr>
          <p:cNvPr id="3" name="Subtitle 2"/>
          <p:cNvSpPr>
            <a:spLocks noGrp="1"/>
          </p:cNvSpPr>
          <p:nvPr>
            <p:ph type="subTitle" idx="1"/>
          </p:nvPr>
        </p:nvSpPr>
        <p:spPr>
          <a:xfrm>
            <a:off x="533400" y="3228536"/>
            <a:ext cx="7696200" cy="2105464"/>
          </a:xfrm>
        </p:spPr>
        <p:txBody>
          <a:bodyPr>
            <a:normAutofit/>
          </a:bodyPr>
          <a:lstStyle/>
          <a:p>
            <a:r>
              <a:rPr lang="en-US" dirty="0" smtClean="0"/>
              <a:t>Since the computer keyboard and mouse are the most </a:t>
            </a:r>
          </a:p>
          <a:p>
            <a:r>
              <a:rPr lang="en-US" dirty="0" smtClean="0"/>
              <a:t>widely used devices, it is important  that we introduce </a:t>
            </a:r>
          </a:p>
          <a:p>
            <a:r>
              <a:rPr lang="en-US" dirty="0" smtClean="0"/>
              <a:t>the basics  on how to use them at this stage.</a:t>
            </a:r>
            <a:endParaRPr lang="en-US"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Keyboard layout</a:t>
            </a:r>
            <a:endParaRPr lang="en-US" dirty="0"/>
          </a:p>
        </p:txBody>
      </p:sp>
      <p:sp>
        <p:nvSpPr>
          <p:cNvPr id="3" name="Subtitle 2"/>
          <p:cNvSpPr>
            <a:spLocks noGrp="1"/>
          </p:cNvSpPr>
          <p:nvPr>
            <p:ph type="subTitle" idx="1"/>
          </p:nvPr>
        </p:nvSpPr>
        <p:spPr/>
        <p:txBody>
          <a:bodyPr>
            <a:normAutofit/>
          </a:bodyPr>
          <a:lstStyle/>
          <a:p>
            <a:r>
              <a:rPr lang="en-US" dirty="0" smtClean="0"/>
              <a:t>Like the typewriter, the first typing keys on the upper left of a typical computer keyboard are Q, W, E, R, T, Y.  Its commonly referred to as QWERTY keyboard.</a:t>
            </a:r>
            <a:endParaRPr lang="en-US"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414</TotalTime>
  <Words>1058</Words>
  <Application>Microsoft Office PowerPoint</Application>
  <PresentationFormat>On-screen Show (4:3)</PresentationFormat>
  <Paragraphs>47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Practical hands on skills</vt:lpstr>
      <vt:lpstr>Cold booting a computer</vt:lpstr>
      <vt:lpstr>After POST, the computer reads some instructions such as the complementary metal-oxide semiconductor (CMOS). CMOS is powered by a dry cell that mostly resemble that of a digital watch  if the cell is down, the computer requires the user to enter the current date time </vt:lpstr>
      <vt:lpstr>Lastly, a special type of computer program used to manage computers called an Operating System is loaded to the computer memory.</vt:lpstr>
      <vt:lpstr>Shutting down a computer </vt:lpstr>
      <vt:lpstr> a) Click the start button; b) On the start menu, click Turn   off Computer. C) On the message box that    appears, click Turn Off.   The computer will undergo   the shut down process. </vt:lpstr>
      <vt:lpstr>For the users of earlier versions of Windows proceed as follows: 1.On the start menu 2. click Shut Down. In the Shut down message window, select Shut down and then click Ok.</vt:lpstr>
      <vt:lpstr>Keyboarding and mouse skills</vt:lpstr>
      <vt:lpstr>Keyboard layout</vt:lpstr>
      <vt:lpstr>Slide 10</vt:lpstr>
      <vt:lpstr>The keys on the keyboard can be classified in to five categories namely  alphanumeric (typing) keys, function keys, cursor movement and editing keys, special PC keys and numeric keypad keys.</vt:lpstr>
      <vt:lpstr>Alphanumeric keys</vt:lpstr>
      <vt:lpstr>Caps lock key: pressing this key lets  the user to type in upper case letters (capital letters). To switch back to lower case letters simply press the same key again. </vt:lpstr>
      <vt:lpstr>Enter key (return key): pressing this key forces the text  cursor to move to the beginning of the next line. A cursor is a blinking underscore(_) or a vertical beam (I) that shows where the next character to be typed will appear, the enter key is also used to instruct the computer to execute a command that has been selected on the screen.  </vt:lpstr>
      <vt:lpstr>Tab key: This key is used to move the text cursor at set intervals on the same line e.g. 10mm, 20mm etc. The space bar: this bar creates a space between words during typing. The backspace key: this key deletes characters from right to left on the same line.   </vt:lpstr>
      <vt:lpstr>         Function keys Function keys are usually located along the top of the keyboard. They are labeled F1, F2 up to F12. they are used for tasks that occur frequently in various programs. E.g pressing F1 key in most programs starts the help menu. </vt:lpstr>
      <vt:lpstr>Cursor movement and editing keys</vt:lpstr>
      <vt:lpstr>ii) Page up and page down keys: pressing page up key move the cursor up one page in case the document has many pages.  Pressing page down key moves the cursor down one page in case the document has many pages.  Iii)Home and end keys: pressing home key moves the cursor  to the beginning of the current line. Pressing  end key moves the cursor to the end of the current line.  </vt:lpstr>
      <vt:lpstr> Editing keys are used to delete or insert characters in a document. They include: i) insert key:  this key helps the user to insert or replace a characters are the cursor position from left to right.  ii) Delete (Del) key: this key deletes characters  at the cursor position from left to right.</vt:lpstr>
      <vt:lpstr>Special purpose keys</vt:lpstr>
      <vt:lpstr>Numeric keypad keys</vt:lpstr>
      <vt:lpstr>Otherwise, they can be used as cursor movement  and editing keys when num lock key is turned off. It is important to note that not all keyboards have the numeric keypad . For example, portable computers may lack a separate numeric keypad due to size limitations.</vt:lpstr>
      <vt:lpstr>Using typing tutor</vt:lpstr>
      <vt:lpstr>When learning typing using a typing tutor observe the following typing guidelines                                :   1.sit upright with both feet firmly on the ground maintaining an alert posture. 2.Place the material to be typed on your left, in a position you can read without straining. </vt:lpstr>
      <vt:lpstr>Rest both hands on the keyboard with fingers resting on the home row keys. These are keys on which fingers rest during typing in readiness to press other keys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hands on skills</dc:title>
  <dc:creator>WTK-IFO</dc:creator>
  <cp:lastModifiedBy>WTK-IFO</cp:lastModifiedBy>
  <cp:revision>46</cp:revision>
  <dcterms:created xsi:type="dcterms:W3CDTF">2015-03-12T08:29:16Z</dcterms:created>
  <dcterms:modified xsi:type="dcterms:W3CDTF">2016-05-11T08:03:34Z</dcterms:modified>
</cp:coreProperties>
</file>