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56" r:id="rId4"/>
    <p:sldId id="260" r:id="rId5"/>
    <p:sldId id="268" r:id="rId6"/>
    <p:sldId id="267" r:id="rId7"/>
    <p:sldId id="257" r:id="rId8"/>
    <p:sldId id="261" r:id="rId9"/>
    <p:sldId id="262" r:id="rId10"/>
    <p:sldId id="263" r:id="rId11"/>
    <p:sldId id="264" r:id="rId12"/>
    <p:sldId id="265" r:id="rId13"/>
    <p:sldId id="266" r:id="rId14"/>
    <p:sldId id="269" r:id="rId15"/>
    <p:sldId id="270" r:id="rId16"/>
    <p:sldId id="275" r:id="rId17"/>
    <p:sldId id="271" r:id="rId18"/>
    <p:sldId id="276" r:id="rId19"/>
    <p:sldId id="272" r:id="rId20"/>
    <p:sldId id="277" r:id="rId21"/>
    <p:sldId id="273" r:id="rId22"/>
    <p:sldId id="278" r:id="rId23"/>
    <p:sldId id="274"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4284" autoAdjust="0"/>
    <p:restoredTop sz="94660"/>
  </p:normalViewPr>
  <p:slideViewPr>
    <p:cSldViewPr>
      <p:cViewPr varScale="1">
        <p:scale>
          <a:sx n="100" d="100"/>
          <a:sy n="100" d="100"/>
        </p:scale>
        <p:origin x="-195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28095F3-2C45-4DC0-9609-959A79777815}"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3D63-E968-441A-979B-EC7AC66185D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8095F3-2C45-4DC0-9609-959A79777815}"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3D63-E968-441A-979B-EC7AC66185DB}" type="slidenum">
              <a:rPr lang="en-US" smtClean="0"/>
              <a:pPr/>
              <a:t>‹#›</a:t>
            </a:fld>
            <a:endParaRPr lang="en-US"/>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8095F3-2C45-4DC0-9609-959A79777815}" type="datetimeFigureOut">
              <a:rPr lang="en-US" smtClean="0"/>
              <a:pPr/>
              <a:t>3/14/2016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863D63-E968-441A-979B-EC7AC66185DB}" type="slidenum">
              <a:rPr lang="en-US" smtClean="0"/>
              <a:pPr/>
              <a:t>‹#›</a:t>
            </a:fld>
            <a:endParaRPr lang="en-US"/>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8095F3-2C45-4DC0-9609-959A79777815}"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3D63-E968-441A-979B-EC7AC66185DB}" type="slidenum">
              <a:rPr lang="en-US" smtClean="0"/>
              <a:pPr/>
              <a:t>‹#›</a:t>
            </a:fld>
            <a:endParaRPr lang="en-US"/>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8095F3-2C45-4DC0-9609-959A79777815}"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3D63-E968-441A-979B-EC7AC66185D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8095F3-2C45-4DC0-9609-959A79777815}" type="datetimeFigureOut">
              <a:rPr lang="en-US" smtClean="0"/>
              <a:pPr/>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3D63-E968-441A-979B-EC7AC66185DB}" type="slidenum">
              <a:rPr lang="en-US" smtClean="0"/>
              <a:pPr/>
              <a:t>‹#›</a:t>
            </a:fld>
            <a:endParaRPr lang="en-US"/>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8095F3-2C45-4DC0-9609-959A79777815}" type="datetimeFigureOut">
              <a:rPr lang="en-US" smtClean="0"/>
              <a:pPr/>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63D63-E968-441A-979B-EC7AC66185DB}" type="slidenum">
              <a:rPr lang="en-US" smtClean="0"/>
              <a:pPr/>
              <a:t>‹#›</a:t>
            </a:fld>
            <a:endParaRPr 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8095F3-2C45-4DC0-9609-959A79777815}" type="datetimeFigureOut">
              <a:rPr lang="en-US" smtClean="0"/>
              <a:pPr/>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63D63-E968-441A-979B-EC7AC66185DB}" type="slidenum">
              <a:rPr lang="en-US" smtClean="0"/>
              <a:pPr/>
              <a:t>‹#›</a:t>
            </a:fld>
            <a:endParaRPr lang="en-US"/>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095F3-2C45-4DC0-9609-959A79777815}" type="datetimeFigureOut">
              <a:rPr lang="en-US" smtClean="0"/>
              <a:pPr/>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63D63-E968-441A-979B-EC7AC66185DB}" type="slidenum">
              <a:rPr lang="en-US" smtClean="0"/>
              <a:pPr/>
              <a:t>‹#›</a:t>
            </a:fld>
            <a:endParaRPr lang="en-US"/>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8095F3-2C45-4DC0-9609-959A79777815}" type="datetimeFigureOut">
              <a:rPr lang="en-US" smtClean="0"/>
              <a:pPr/>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3D63-E968-441A-979B-EC7AC66185D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28095F3-2C45-4DC0-9609-959A79777815}" type="datetimeFigureOut">
              <a:rPr lang="en-US" smtClean="0"/>
              <a:pPr/>
              <a:t>3/14/2016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863D63-E968-441A-979B-EC7AC66185D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28095F3-2C45-4DC0-9609-959A79777815}" type="datetimeFigureOut">
              <a:rPr lang="en-US" smtClean="0"/>
              <a:pPr/>
              <a:t>3/14/2016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863D63-E968-441A-979B-EC7AC66185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omb/>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rds.yahoo.com/_ylt=A9G_RqybIGRGJ74AzDujzbkF/SIG=12cmopivv/EXP=1181053467/**http%3A/briantaylor.com/images/jokes/evolution-of-man.gif"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rds.yahoo.com/_ylt=A9G_RqybIGRGJ74AzDujzbkF/SIG=12cmopivv/EXP=1181053467/**http%3A/briantaylor.com/images/jokes/evolution-of-man.gif"/>
          <p:cNvPicPr/>
          <p:nvPr/>
        </p:nvPicPr>
        <p:blipFill>
          <a:blip r:embed="rId2" r:link="rId3" cstate="print"/>
          <a:srcRect/>
          <a:stretch>
            <a:fillRect/>
          </a:stretch>
        </p:blipFill>
        <p:spPr bwMode="auto">
          <a:xfrm>
            <a:off x="457200" y="2362200"/>
            <a:ext cx="8229600" cy="40386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905000" y="457200"/>
            <a:ext cx="5486400" cy="1323439"/>
          </a:xfrm>
          <a:prstGeom prst="rect">
            <a:avLst/>
          </a:prstGeom>
          <a:noFill/>
        </p:spPr>
        <p:txBody>
          <a:bodyPr wrap="square" rtlCol="0">
            <a:spAutoFit/>
          </a:bodyPr>
          <a:lstStyle/>
          <a:p>
            <a:r>
              <a:rPr lang="en-US" sz="4000" dirty="0" smtClean="0"/>
              <a:t>HISTROY CLASS</a:t>
            </a:r>
          </a:p>
          <a:p>
            <a:r>
              <a:rPr lang="en-US" sz="4000" dirty="0" smtClean="0"/>
              <a:t> EVOLUTION.</a:t>
            </a:r>
            <a:endParaRPr lang="en-US" sz="4000" dirty="0"/>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Jacquard's Loom</a:t>
            </a:r>
            <a:endParaRPr lang="en-US" dirty="0"/>
          </a:p>
        </p:txBody>
      </p:sp>
      <p:sp>
        <p:nvSpPr>
          <p:cNvPr id="4" name="Content Placeholder 3"/>
          <p:cNvSpPr>
            <a:spLocks noGrp="1"/>
          </p:cNvSpPr>
          <p:nvPr>
            <p:ph sz="half" idx="2"/>
          </p:nvPr>
        </p:nvSpPr>
        <p:spPr/>
        <p:txBody>
          <a:bodyPr/>
          <a:lstStyle/>
          <a:p>
            <a:pPr lvl="0"/>
            <a:r>
              <a:rPr lang="en-US" dirty="0" smtClean="0"/>
              <a:t>Developed by Joseph Marie Jacquard, a French inventor. This machine uses punch cards to program designs on fabrics and carpets, making them easier to be woven.</a:t>
            </a:r>
          </a:p>
          <a:p>
            <a:pPr>
              <a:buNone/>
            </a:pPr>
            <a:endParaRPr lang="en-US" dirty="0"/>
          </a:p>
        </p:txBody>
      </p:sp>
      <p:sp>
        <p:nvSpPr>
          <p:cNvPr id="5" name="Content Placeholder 4"/>
          <p:cNvSpPr>
            <a:spLocks noGrp="1"/>
          </p:cNvSpPr>
          <p:nvPr>
            <p:ph sz="half" idx="1"/>
          </p:nvPr>
        </p:nvSpPr>
        <p:spPr>
          <a:prstGeom prst="roundRect">
            <a:avLst>
              <a:gd name="adj" fmla="val 10000"/>
            </a:avLst>
          </a:prstGeom>
          <a:blipFill rotWithShape="0">
            <a:blip r:embed="rId2" cstate="prin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2">
              <a:tint val="50000"/>
              <a:hueOff val="3126797"/>
              <a:satOff val="-2796"/>
              <a:lumOff val="8"/>
              <a:alphaOff val="0"/>
            </a:schemeClr>
          </a:effectRef>
          <a:fontRef idx="minor">
            <a:schemeClr val="lt1">
              <a:hueOff val="0"/>
              <a:satOff val="0"/>
              <a:lumOff val="0"/>
              <a:alphaOff val="0"/>
            </a:schemeClr>
          </a:fontRef>
        </p:style>
        <p:txBody>
          <a:bodyPr/>
          <a:lstStyle/>
          <a:p>
            <a:endParaRPr lang="en-US"/>
          </a:p>
        </p:txBody>
      </p:sp>
    </p:spTree>
  </p:cSld>
  <p:clrMapOvr>
    <a:masterClrMapping/>
  </p:clrMapOvr>
  <p:transition>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Difference Engine</a:t>
            </a:r>
            <a:endParaRPr lang="en-US" dirty="0"/>
          </a:p>
        </p:txBody>
      </p:sp>
      <p:sp>
        <p:nvSpPr>
          <p:cNvPr id="4" name="Content Placeholder 3"/>
          <p:cNvSpPr>
            <a:spLocks noGrp="1"/>
          </p:cNvSpPr>
          <p:nvPr>
            <p:ph sz="half" idx="2"/>
          </p:nvPr>
        </p:nvSpPr>
        <p:spPr/>
        <p:txBody>
          <a:bodyPr>
            <a:normAutofit lnSpcReduction="10000"/>
          </a:bodyPr>
          <a:lstStyle/>
          <a:p>
            <a:pPr lvl="0"/>
            <a:r>
              <a:rPr lang="en-US" dirty="0" smtClean="0"/>
              <a:t>Charles Babbage, an English mathematician, built a working model of an early computer-like mechanical device that called the Difference Engine that can solve mechanical problems using the capacity of 20 decimals.</a:t>
            </a:r>
          </a:p>
          <a:p>
            <a:endParaRPr lang="en-US" dirty="0"/>
          </a:p>
        </p:txBody>
      </p:sp>
      <p:sp>
        <p:nvSpPr>
          <p:cNvPr id="5" name="Content Placeholder 4"/>
          <p:cNvSpPr>
            <a:spLocks noGrp="1"/>
          </p:cNvSpPr>
          <p:nvPr>
            <p:ph sz="half" idx="1"/>
          </p:nvPr>
        </p:nvSpPr>
        <p:spPr>
          <a:prstGeom prst="roundRect">
            <a:avLst>
              <a:gd name="adj" fmla="val 10000"/>
            </a:avLst>
          </a:prstGeom>
          <a:blipFill rotWithShape="0">
            <a:blip r:embed="rId2" cstate="prin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2">
              <a:tint val="50000"/>
              <a:hueOff val="3752156"/>
              <a:satOff val="-3355"/>
              <a:lumOff val="10"/>
              <a:alphaOff val="0"/>
            </a:schemeClr>
          </a:effectRef>
          <a:fontRef idx="minor">
            <a:schemeClr val="lt1">
              <a:hueOff val="0"/>
              <a:satOff val="0"/>
              <a:lumOff val="0"/>
              <a:alphaOff val="0"/>
            </a:schemeClr>
          </a:fontRef>
        </p:style>
        <p:txBody>
          <a:bodyPr/>
          <a:lstStyle/>
          <a:p>
            <a:endParaRPr lang="en-US"/>
          </a:p>
        </p:txBody>
      </p:sp>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The Hollerith Tabulating Machine</a:t>
            </a:r>
            <a:endParaRPr lang="en-US" dirty="0"/>
          </a:p>
        </p:txBody>
      </p:sp>
      <p:sp>
        <p:nvSpPr>
          <p:cNvPr id="4" name="Content Placeholder 3"/>
          <p:cNvSpPr>
            <a:spLocks noGrp="1"/>
          </p:cNvSpPr>
          <p:nvPr>
            <p:ph sz="half" idx="2"/>
          </p:nvPr>
        </p:nvSpPr>
        <p:spPr/>
        <p:txBody>
          <a:bodyPr/>
          <a:lstStyle/>
          <a:p>
            <a:pPr lvl="0"/>
            <a:r>
              <a:rPr lang="en-US" dirty="0" smtClean="0"/>
              <a:t>Herman Hollerith, an American inventor, designed  a coding scheme and a mechanical tabulating machine which used punch cards that can be electronically read to process high volumes of data. </a:t>
            </a:r>
          </a:p>
          <a:p>
            <a:endParaRPr lang="en-US" dirty="0"/>
          </a:p>
        </p:txBody>
      </p:sp>
      <p:sp>
        <p:nvSpPr>
          <p:cNvPr id="5" name="Content Placeholder 4"/>
          <p:cNvSpPr>
            <a:spLocks noGrp="1"/>
          </p:cNvSpPr>
          <p:nvPr>
            <p:ph sz="half" idx="1"/>
          </p:nvPr>
        </p:nvSpPr>
        <p:spPr>
          <a:prstGeom prst="roundRect">
            <a:avLst>
              <a:gd name="adj" fmla="val 10000"/>
            </a:avLst>
          </a:prstGeom>
          <a:blipFill rotWithShape="0">
            <a:blip r:embed="rId2" cstate="prin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2">
              <a:tint val="50000"/>
              <a:hueOff val="4377516"/>
              <a:satOff val="-3914"/>
              <a:lumOff val="11"/>
              <a:alphaOff val="0"/>
            </a:schemeClr>
          </a:effectRef>
          <a:fontRef idx="minor">
            <a:schemeClr val="lt1">
              <a:hueOff val="0"/>
              <a:satOff val="0"/>
              <a:lumOff val="0"/>
              <a:alphaOff val="0"/>
            </a:schemeClr>
          </a:fontRef>
        </p:style>
        <p:txBody>
          <a:bodyPr/>
          <a:lstStyle/>
          <a:p>
            <a:endParaRPr lang="en-US"/>
          </a:p>
        </p:txBody>
      </p:sp>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MARK I</a:t>
            </a:r>
            <a:endParaRPr lang="en-US" dirty="0"/>
          </a:p>
        </p:txBody>
      </p:sp>
      <p:sp>
        <p:nvSpPr>
          <p:cNvPr id="4" name="Content Placeholder 3"/>
          <p:cNvSpPr>
            <a:spLocks noGrp="1"/>
          </p:cNvSpPr>
          <p:nvPr>
            <p:ph sz="half" idx="2"/>
          </p:nvPr>
        </p:nvSpPr>
        <p:spPr/>
        <p:txBody>
          <a:bodyPr/>
          <a:lstStyle/>
          <a:p>
            <a:pPr lvl="0"/>
            <a:r>
              <a:rPr lang="en-US" dirty="0" smtClean="0"/>
              <a:t>Developed by Howard Aiken, MARK I was the first electro-mechanical digital computing machine</a:t>
            </a:r>
          </a:p>
          <a:p>
            <a:pPr>
              <a:buNone/>
            </a:pPr>
            <a:endParaRPr lang="en-US" dirty="0"/>
          </a:p>
        </p:txBody>
      </p:sp>
      <p:sp>
        <p:nvSpPr>
          <p:cNvPr id="5" name="Content Placeholder 4"/>
          <p:cNvSpPr>
            <a:spLocks noGrp="1"/>
          </p:cNvSpPr>
          <p:nvPr>
            <p:ph sz="half" idx="1"/>
          </p:nvPr>
        </p:nvSpPr>
        <p:spPr>
          <a:prstGeom prst="roundRect">
            <a:avLst>
              <a:gd name="adj" fmla="val 10000"/>
            </a:avLst>
          </a:prstGeom>
          <a:blipFill rotWithShape="0">
            <a:blip r:embed="rId2" cstate="prin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2">
              <a:tint val="50000"/>
              <a:hueOff val="5002875"/>
              <a:satOff val="-4473"/>
              <a:lumOff val="13"/>
              <a:alphaOff val="0"/>
            </a:schemeClr>
          </a:effectRef>
          <a:fontRef idx="minor">
            <a:schemeClr val="lt1">
              <a:hueOff val="0"/>
              <a:satOff val="0"/>
              <a:lumOff val="0"/>
              <a:alphaOff val="0"/>
            </a:schemeClr>
          </a:fontRef>
        </p:style>
        <p:txBody>
          <a:bodyPr/>
          <a:lstStyle/>
          <a:p>
            <a:endParaRPr lang="en-US"/>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457200"/>
            <a:ext cx="8013192" cy="1636776"/>
          </a:xfrm>
        </p:spPr>
        <p:txBody>
          <a:bodyPr/>
          <a:lstStyle/>
          <a:p>
            <a:r>
              <a:rPr lang="en-US" dirty="0" smtClean="0"/>
              <a:t>Generations of Computer Technology</a:t>
            </a:r>
            <a:endParaRPr lang="en-US"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100" i="1" dirty="0" smtClean="0"/>
              <a:t>First Generation (1940-1956) Vacuum Tubes</a:t>
            </a:r>
          </a:p>
        </p:txBody>
      </p:sp>
      <p:sp>
        <p:nvSpPr>
          <p:cNvPr id="5" name="Content Placeholder 4"/>
          <p:cNvSpPr>
            <a:spLocks noGrp="1"/>
          </p:cNvSpPr>
          <p:nvPr>
            <p:ph idx="1"/>
          </p:nvPr>
        </p:nvSpPr>
        <p:spPr/>
        <p:txBody>
          <a:bodyPr/>
          <a:lstStyle/>
          <a:p>
            <a:pPr lvl="0"/>
            <a:r>
              <a:rPr lang="en-US" dirty="0" smtClean="0"/>
              <a:t>The first computers used vacuum tubes for circuitry and magnetic drums for memory, and were often enormous, taking up entire rooms. They were very expensive to operate and in addition to using a great deal of electricity, generated a lot of heat, which was often the cause of malfunctions.</a:t>
            </a:r>
          </a:p>
          <a:p>
            <a:endParaRPr lang="en-US" dirty="0"/>
          </a:p>
        </p:txBody>
      </p:sp>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Vacuum Tube</a:t>
            </a:r>
            <a:endParaRPr lang="en-US" dirty="0"/>
          </a:p>
        </p:txBody>
      </p:sp>
      <p:pic>
        <p:nvPicPr>
          <p:cNvPr id="1026" name="Picture 2" descr="http://people.uncw.edu/tompkinsj/112/texnh/images/VacuumTube.jpg"/>
          <p:cNvPicPr>
            <a:picLocks noChangeAspect="1" noChangeArrowheads="1"/>
          </p:cNvPicPr>
          <p:nvPr/>
        </p:nvPicPr>
        <p:blipFill>
          <a:blip r:embed="rId2" cstate="print"/>
          <a:srcRect/>
          <a:stretch>
            <a:fillRect/>
          </a:stretch>
        </p:blipFill>
        <p:spPr bwMode="auto">
          <a:xfrm>
            <a:off x="990600" y="2057400"/>
            <a:ext cx="7315200" cy="3923962"/>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i="1" dirty="0" smtClean="0"/>
              <a:t>Second Generation (1956-1963) Transistors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Transistors replaced vacuum tubes and ushered in the second generation of computers. The transistor was invented in 1947 but did not see widespread use in computers until the late 1950s. The transistor was far superior to the vacuum tube, allowing computers to become smaller, faster, cheaper, more energy-efficient and more reliable than their first-generation predecessors. Though the transistor still generated a great deal of heat that subjected the computer to damage, it was a vast improvement over the vacuum tube. Second-generation computers still relied on punched cards for input and printouts for output.</a:t>
            </a:r>
          </a:p>
          <a:p>
            <a:endParaRPr lang="en-US" dirty="0"/>
          </a:p>
        </p:txBody>
      </p:sp>
    </p:spTree>
  </p:cSld>
  <p:clrMapOvr>
    <a:overrideClrMapping bg1="lt1" tx1="dk1" bg2="lt2" tx2="dk2" accent1="accent1" accent2="accent2" accent3="accent3" accent4="accent4" accent5="accent5" accent6="accent6" hlink="hlink" folHlink="folHlink"/>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Transistor</a:t>
            </a:r>
            <a:endParaRPr lang="en-US" dirty="0"/>
          </a:p>
        </p:txBody>
      </p:sp>
      <p:pic>
        <p:nvPicPr>
          <p:cNvPr id="33794" name="Picture 2" descr="http://www.reuk.co.uk/OtherImages/labelled-transistor.jpg"/>
          <p:cNvPicPr>
            <a:picLocks noChangeAspect="1" noChangeArrowheads="1"/>
          </p:cNvPicPr>
          <p:nvPr/>
        </p:nvPicPr>
        <p:blipFill>
          <a:blip r:embed="rId2" cstate="print"/>
          <a:srcRect/>
          <a:stretch>
            <a:fillRect/>
          </a:stretch>
        </p:blipFill>
        <p:spPr bwMode="auto">
          <a:xfrm>
            <a:off x="609600" y="1905000"/>
            <a:ext cx="8077200" cy="4343400"/>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heel(4)">
                                      <p:cBhvr>
                                        <p:cTn id="7" dur="2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i="1" dirty="0" smtClean="0"/>
              <a:t>Third Generation (1964-1971) Integrated Circuits or ICs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The development of the integrated circuit was the hallmark of the third generation of computers. Transistors were miniaturized and placed on silicon chips, called semiconductors, which drastically increased the speed and efficiency of computers. Instead of punched cards and printouts, users interacted with third generation computers through keyboards and monitors and interfaced with an operating system, which allowed the device to run many different applications at one time with a central program that monitored the memory. Computers for the first time became accessible to a mass audience because they were smaller and cheaper than their predecessors.</a:t>
            </a:r>
          </a:p>
          <a:p>
            <a:endParaRPr lang="en-US" dirty="0"/>
          </a:p>
        </p:txBody>
      </p:sp>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Evolution</a:t>
            </a:r>
            <a:endParaRPr lang="en-US" dirty="0"/>
          </a:p>
        </p:txBody>
      </p:sp>
      <p:sp>
        <p:nvSpPr>
          <p:cNvPr id="7" name="Content Placeholder 6"/>
          <p:cNvSpPr>
            <a:spLocks noGrp="1"/>
          </p:cNvSpPr>
          <p:nvPr>
            <p:ph idx="1"/>
          </p:nvPr>
        </p:nvSpPr>
        <p:spPr/>
        <p:txBody>
          <a:bodyPr/>
          <a:lstStyle/>
          <a:p>
            <a:r>
              <a:rPr lang="en-US" dirty="0" smtClean="0"/>
              <a:t>the gradual transformation or development of  certain </a:t>
            </a:r>
            <a:r>
              <a:rPr lang="en-US" smtClean="0"/>
              <a:t>specie to </a:t>
            </a:r>
            <a:r>
              <a:rPr lang="en-US" dirty="0" smtClean="0"/>
              <a:t>a new form. </a:t>
            </a:r>
            <a:endParaRPr lang="en-US" dirty="0"/>
          </a:p>
        </p:txBody>
      </p:sp>
      <p:pic>
        <p:nvPicPr>
          <p:cNvPr id="8" name="Picture 7"/>
          <p:cNvPicPr/>
          <p:nvPr/>
        </p:nvPicPr>
        <p:blipFill>
          <a:blip r:embed="rId2" cstate="print"/>
          <a:srcRect l="30357" t="26190" r="5357" b="11473"/>
          <a:stretch>
            <a:fillRect/>
          </a:stretch>
        </p:blipFill>
        <p:spPr bwMode="auto">
          <a:xfrm>
            <a:off x="4267200" y="3124200"/>
            <a:ext cx="4402683" cy="32980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Integrated Circuit</a:t>
            </a:r>
            <a:endParaRPr lang="en-US" dirty="0"/>
          </a:p>
        </p:txBody>
      </p:sp>
      <p:pic>
        <p:nvPicPr>
          <p:cNvPr id="34818" name="Picture 2" descr="http://www.circuitstoday.com/wp-content/uploads/2009/09/integrated-circuit.jpg"/>
          <p:cNvPicPr>
            <a:picLocks noChangeAspect="1" noChangeArrowheads="1"/>
          </p:cNvPicPr>
          <p:nvPr/>
        </p:nvPicPr>
        <p:blipFill>
          <a:blip r:embed="rId2" cstate="print"/>
          <a:srcRect t="17500" b="15000"/>
          <a:stretch>
            <a:fillRect/>
          </a:stretch>
        </p:blipFill>
        <p:spPr bwMode="auto">
          <a:xfrm>
            <a:off x="990600" y="1642110"/>
            <a:ext cx="7162800" cy="4834890"/>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heel(4)">
                                      <p:cBhvr>
                                        <p:cTn id="7" dur="2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i="1" dirty="0" smtClean="0"/>
              <a:t>Fourth Generation (1971-Present) Microprocessors</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The microprocessor brought the fourth generation of computers, as thousands of integrated circuits were built onto a single silicon chip. What in the first generation filled an entire room could now fit in the palm of the hand. The Intel 4004 chip, developed in 1971, located all the components of the computer—from the central processing unit and memory to input/output controls—on a single chip.</a:t>
            </a:r>
          </a:p>
          <a:p>
            <a:endParaRPr lang="en-US" dirty="0"/>
          </a:p>
        </p:txBody>
      </p:sp>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Microprocessor</a:t>
            </a:r>
            <a:endParaRPr lang="en-US" dirty="0"/>
          </a:p>
        </p:txBody>
      </p:sp>
      <p:pic>
        <p:nvPicPr>
          <p:cNvPr id="35842" name="Picture 2" descr="http://static.howstuffworks.com/gif/microprocessor-rom.jpg"/>
          <p:cNvPicPr>
            <a:picLocks noChangeAspect="1" noChangeArrowheads="1"/>
          </p:cNvPicPr>
          <p:nvPr/>
        </p:nvPicPr>
        <p:blipFill>
          <a:blip r:embed="rId2" cstate="print"/>
          <a:srcRect/>
          <a:stretch>
            <a:fillRect/>
          </a:stretch>
        </p:blipFill>
        <p:spPr bwMode="auto">
          <a:xfrm>
            <a:off x="2286000" y="1752600"/>
            <a:ext cx="4800600" cy="4646981"/>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wheel(4)">
                                      <p:cBhvr>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i="1" dirty="0" smtClean="0"/>
              <a:t>Fifth Generation (Present and Beyond) Artificial Intelligence</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Fifth generation computing devices, based on artificial intelligence, are still in development, though there are some applications, such as voice recognition, that are being used today. The use of parallel processing and superconductors is helping to make artificial intelligence a reality. Quantum computation and molecular and nanotechnology will radically change the face of computers in years to come. The goal of fifth-generation computing is to develop devices that respond to natural language input and are capable of learning and self-organization.</a:t>
            </a:r>
          </a:p>
          <a:p>
            <a:endParaRPr lang="en-US" dirty="0"/>
          </a:p>
        </p:txBody>
      </p:sp>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Artificial Intelligence</a:t>
            </a:r>
            <a:endParaRPr lang="en-US" dirty="0"/>
          </a:p>
        </p:txBody>
      </p:sp>
      <p:pic>
        <p:nvPicPr>
          <p:cNvPr id="36866" name="Picture 2" descr="http://cdn.zath.co.uk/wp-content/uploads/2008/10/asimo-robot-artificial-intelligence.jpg"/>
          <p:cNvPicPr>
            <a:picLocks noChangeAspect="1" noChangeArrowheads="1"/>
          </p:cNvPicPr>
          <p:nvPr/>
        </p:nvPicPr>
        <p:blipFill>
          <a:blip r:embed="rId2" cstate="print"/>
          <a:srcRect/>
          <a:stretch>
            <a:fillRect/>
          </a:stretch>
        </p:blipFill>
        <p:spPr bwMode="auto">
          <a:xfrm>
            <a:off x="2895600" y="1634835"/>
            <a:ext cx="3352800" cy="5070765"/>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heel(4)">
                                      <p:cBhvr>
                                        <p:cTn id="7"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History of </a:t>
            </a:r>
            <a:r>
              <a:rPr lang="en-US" smtClean="0"/>
              <a:t>Computer Technology</a:t>
            </a:r>
            <a:endParaRPr lang="en-US"/>
          </a:p>
        </p:txBody>
      </p:sp>
      <p:sp>
        <p:nvSpPr>
          <p:cNvPr id="5" name="Subtitle 4"/>
          <p:cNvSpPr>
            <a:spLocks noGrp="1"/>
          </p:cNvSpPr>
          <p:nvPr>
            <p:ph type="subTitle" idx="1"/>
          </p:nvPr>
        </p:nvSpPr>
        <p:spPr/>
        <p:txBody>
          <a:bodyPr/>
          <a:lstStyle/>
          <a:p>
            <a:r>
              <a:rPr lang="en-US" dirty="0" smtClean="0"/>
              <a:t>Danny D. J. </a:t>
            </a:r>
            <a:r>
              <a:rPr lang="en-US" dirty="0" err="1" smtClean="0"/>
              <a:t>Magdaraog</a:t>
            </a:r>
            <a:endParaRPr lang="en-US" dirty="0"/>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History of Computer Technology</a:t>
            </a:r>
            <a:endParaRPr lang="en-US"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From Analog to Digital Age</a:t>
            </a:r>
            <a:endParaRPr lang="en-US"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Abacus</a:t>
            </a:r>
            <a:endParaRPr lang="en-US" dirty="0"/>
          </a:p>
        </p:txBody>
      </p:sp>
      <p:sp>
        <p:nvSpPr>
          <p:cNvPr id="4" name="Content Placeholder 3"/>
          <p:cNvSpPr>
            <a:spLocks noGrp="1"/>
          </p:cNvSpPr>
          <p:nvPr>
            <p:ph sz="half" idx="2"/>
          </p:nvPr>
        </p:nvSpPr>
        <p:spPr/>
        <p:txBody>
          <a:bodyPr/>
          <a:lstStyle/>
          <a:p>
            <a:pPr lvl="0"/>
            <a:r>
              <a:rPr lang="en-US" dirty="0" smtClean="0"/>
              <a:t>One of the early precursors of the computer. It is an instrument containing beads used for arithmetic calculations</a:t>
            </a:r>
          </a:p>
          <a:p>
            <a:pPr>
              <a:buNone/>
            </a:pPr>
            <a:endParaRPr lang="en-US" dirty="0"/>
          </a:p>
        </p:txBody>
      </p:sp>
      <p:sp>
        <p:nvSpPr>
          <p:cNvPr id="5" name="Content Placeholder 4"/>
          <p:cNvSpPr>
            <a:spLocks noGrp="1"/>
          </p:cNvSpPr>
          <p:nvPr>
            <p:ph sz="half" idx="1"/>
          </p:nvPr>
        </p:nvSpPr>
        <p:spPr>
          <a:prstGeom prst="roundRect">
            <a:avLst>
              <a:gd name="adj" fmla="val 10000"/>
            </a:avLst>
          </a:prstGeom>
          <a:blipFill rotWithShape="0">
            <a:blip r:embed="rId2" cstate="prin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Napier's Bone</a:t>
            </a:r>
            <a:endParaRPr lang="en-US" dirty="0"/>
          </a:p>
        </p:txBody>
      </p:sp>
      <p:sp>
        <p:nvSpPr>
          <p:cNvPr id="4" name="Content Placeholder 3"/>
          <p:cNvSpPr>
            <a:spLocks noGrp="1"/>
          </p:cNvSpPr>
          <p:nvPr>
            <p:ph sz="half" idx="2"/>
          </p:nvPr>
        </p:nvSpPr>
        <p:spPr/>
        <p:txBody>
          <a:bodyPr/>
          <a:lstStyle/>
          <a:p>
            <a:pPr lvl="0"/>
            <a:r>
              <a:rPr lang="en-US" dirty="0" smtClean="0"/>
              <a:t>Invented by John Napier, it can perform multiplications and divisions. It contains a set of 11 sticks (bones), and are used by placing them side by side.</a:t>
            </a:r>
          </a:p>
          <a:p>
            <a:endParaRPr lang="en-US" dirty="0"/>
          </a:p>
        </p:txBody>
      </p:sp>
      <p:sp>
        <p:nvSpPr>
          <p:cNvPr id="5" name="Content Placeholder 4"/>
          <p:cNvSpPr>
            <a:spLocks noGrp="1"/>
          </p:cNvSpPr>
          <p:nvPr>
            <p:ph sz="half" idx="1"/>
          </p:nvPr>
        </p:nvSpPr>
        <p:spPr>
          <a:prstGeom prst="roundRect">
            <a:avLst>
              <a:gd name="adj" fmla="val 10000"/>
            </a:avLst>
          </a:prstGeom>
          <a:blipFill rotWithShape="0">
            <a:blip r:embed="rId2" cstate="prin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2">
              <a:tint val="50000"/>
              <a:hueOff val="625359"/>
              <a:satOff val="-559"/>
              <a:lumOff val="2"/>
              <a:alphaOff val="0"/>
            </a:schemeClr>
          </a:effectRef>
          <a:fontRef idx="minor">
            <a:schemeClr val="lt1">
              <a:hueOff val="0"/>
              <a:satOff val="0"/>
              <a:lumOff val="0"/>
              <a:alphaOff val="0"/>
            </a:schemeClr>
          </a:fontRef>
        </p:style>
        <p:txBody>
          <a:bodyPr/>
          <a:lstStyle/>
          <a:p>
            <a:endParaRPr lang="en-US"/>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r>
              <a:rPr lang="en-US" dirty="0" err="1" smtClean="0"/>
              <a:t>Schikard's</a:t>
            </a:r>
            <a:r>
              <a:rPr lang="en-US" dirty="0" smtClean="0"/>
              <a:t> Machine</a:t>
            </a:r>
            <a:endParaRPr lang="en-US" dirty="0"/>
          </a:p>
        </p:txBody>
      </p:sp>
      <p:sp>
        <p:nvSpPr>
          <p:cNvPr id="11" name="Content Placeholder 10"/>
          <p:cNvSpPr>
            <a:spLocks noGrp="1"/>
          </p:cNvSpPr>
          <p:nvPr>
            <p:ph sz="half" idx="2"/>
          </p:nvPr>
        </p:nvSpPr>
        <p:spPr/>
        <p:txBody>
          <a:bodyPr/>
          <a:lstStyle/>
          <a:p>
            <a:pPr lvl="0"/>
            <a:r>
              <a:rPr lang="en-US" dirty="0" smtClean="0"/>
              <a:t>Wilhelm </a:t>
            </a:r>
            <a:r>
              <a:rPr lang="en-US" dirty="0" err="1" smtClean="0"/>
              <a:t>Schikard</a:t>
            </a:r>
            <a:r>
              <a:rPr lang="en-US" dirty="0" smtClean="0"/>
              <a:t>, a German scientist, invented a machine in 1623 that used </a:t>
            </a:r>
            <a:r>
              <a:rPr lang="en-US" dirty="0" err="1" smtClean="0"/>
              <a:t>sprocketed</a:t>
            </a:r>
            <a:r>
              <a:rPr lang="en-US" dirty="0" smtClean="0"/>
              <a:t> wheels to add, multiply and divide.</a:t>
            </a:r>
          </a:p>
          <a:p>
            <a:endParaRPr lang="en-US" dirty="0"/>
          </a:p>
        </p:txBody>
      </p:sp>
      <p:sp>
        <p:nvSpPr>
          <p:cNvPr id="12" name="Content Placeholder 11"/>
          <p:cNvSpPr>
            <a:spLocks noGrp="1"/>
          </p:cNvSpPr>
          <p:nvPr>
            <p:ph sz="half" idx="1"/>
          </p:nvPr>
        </p:nvSpPr>
        <p:spPr>
          <a:prstGeom prst="roundRect">
            <a:avLst>
              <a:gd name="adj" fmla="val 10000"/>
            </a:avLst>
          </a:prstGeom>
          <a:blipFill rotWithShape="0">
            <a:blip r:embed="rId2" cstate="prin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2">
              <a:tint val="50000"/>
              <a:hueOff val="1250719"/>
              <a:satOff val="-1118"/>
              <a:lumOff val="3"/>
              <a:alphaOff val="0"/>
            </a:schemeClr>
          </a:effectRef>
          <a:fontRef idx="minor">
            <a:schemeClr val="lt1">
              <a:hueOff val="0"/>
              <a:satOff val="0"/>
              <a:lumOff val="0"/>
              <a:alphaOff val="0"/>
            </a:schemeClr>
          </a:fontRef>
        </p:style>
        <p:txBody>
          <a:bodyPr/>
          <a:lstStyle/>
          <a:p>
            <a:endParaRPr lang="en-US"/>
          </a:p>
        </p:txBody>
      </p:sp>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Slide Rule</a:t>
            </a:r>
            <a:endParaRPr lang="en-US" dirty="0"/>
          </a:p>
        </p:txBody>
      </p:sp>
      <p:sp>
        <p:nvSpPr>
          <p:cNvPr id="4" name="Content Placeholder 3"/>
          <p:cNvSpPr>
            <a:spLocks noGrp="1"/>
          </p:cNvSpPr>
          <p:nvPr>
            <p:ph sz="half" idx="2"/>
          </p:nvPr>
        </p:nvSpPr>
        <p:spPr/>
        <p:txBody>
          <a:bodyPr/>
          <a:lstStyle/>
          <a:p>
            <a:pPr lvl="0"/>
            <a:r>
              <a:rPr lang="en-US" dirty="0" smtClean="0"/>
              <a:t>Developed by William </a:t>
            </a:r>
            <a:r>
              <a:rPr lang="en-US" dirty="0" err="1" smtClean="0"/>
              <a:t>Oughtred</a:t>
            </a:r>
            <a:r>
              <a:rPr lang="en-US" dirty="0" smtClean="0"/>
              <a:t>, it consists of two movable rulers placed side by side. Sliding the rulers can do multiplication and division.</a:t>
            </a:r>
          </a:p>
          <a:p>
            <a:endParaRPr lang="en-US" dirty="0"/>
          </a:p>
        </p:txBody>
      </p:sp>
      <p:sp>
        <p:nvSpPr>
          <p:cNvPr id="5" name="Content Placeholder 4"/>
          <p:cNvSpPr>
            <a:spLocks noGrp="1"/>
          </p:cNvSpPr>
          <p:nvPr>
            <p:ph sz="half" idx="1"/>
          </p:nvPr>
        </p:nvSpPr>
        <p:spPr>
          <a:prstGeom prst="roundRect">
            <a:avLst>
              <a:gd name="adj" fmla="val 10000"/>
            </a:avLst>
          </a:prstGeom>
          <a:blipFill rotWithShape="0">
            <a:blip r:embed="rId2" cstate="prin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2">
              <a:tint val="50000"/>
              <a:hueOff val="1876078"/>
              <a:satOff val="-1677"/>
              <a:lumOff val="5"/>
              <a:alphaOff val="0"/>
            </a:schemeClr>
          </a:effectRef>
          <a:fontRef idx="minor">
            <a:schemeClr val="lt1">
              <a:hueOff val="0"/>
              <a:satOff val="0"/>
              <a:lumOff val="0"/>
              <a:alphaOff val="0"/>
            </a:schemeClr>
          </a:fontRef>
        </p:style>
        <p:txBody>
          <a:bodyPr/>
          <a:lstStyle/>
          <a:p>
            <a:endParaRPr lang="en-US"/>
          </a:p>
        </p:txBody>
      </p:sp>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The </a:t>
            </a:r>
            <a:r>
              <a:rPr lang="en-US" dirty="0" err="1" smtClean="0"/>
              <a:t>Pascaline</a:t>
            </a:r>
            <a:endParaRPr lang="en-US" dirty="0"/>
          </a:p>
        </p:txBody>
      </p:sp>
      <p:sp>
        <p:nvSpPr>
          <p:cNvPr id="4" name="Content Placeholder 3"/>
          <p:cNvSpPr>
            <a:spLocks noGrp="1"/>
          </p:cNvSpPr>
          <p:nvPr>
            <p:ph sz="half" idx="2"/>
          </p:nvPr>
        </p:nvSpPr>
        <p:spPr/>
        <p:txBody>
          <a:bodyPr/>
          <a:lstStyle/>
          <a:p>
            <a:pPr lvl="0"/>
            <a:r>
              <a:rPr lang="en-US" dirty="0" err="1" smtClean="0"/>
              <a:t>Blaise</a:t>
            </a:r>
            <a:r>
              <a:rPr lang="en-US" dirty="0" smtClean="0"/>
              <a:t> Pascal, a French Mathematician invented a calculating machine that can add and subtract and comes with eight rotating gears, with each wheel representing places in the decimal system. </a:t>
            </a:r>
          </a:p>
          <a:p>
            <a:endParaRPr lang="en-US" dirty="0"/>
          </a:p>
        </p:txBody>
      </p:sp>
      <p:sp>
        <p:nvSpPr>
          <p:cNvPr id="5" name="Content Placeholder 4"/>
          <p:cNvSpPr>
            <a:spLocks noGrp="1"/>
          </p:cNvSpPr>
          <p:nvPr>
            <p:ph sz="half" idx="1"/>
          </p:nvPr>
        </p:nvSpPr>
        <p:spPr>
          <a:prstGeom prst="roundRect">
            <a:avLst>
              <a:gd name="adj" fmla="val 10000"/>
            </a:avLst>
          </a:prstGeom>
          <a:blipFill rotWithShape="0">
            <a:blip r:embed="rId2" cstate="prin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2">
              <a:tint val="50000"/>
              <a:hueOff val="2501437"/>
              <a:satOff val="-2237"/>
              <a:lumOff val="6"/>
              <a:alphaOff val="0"/>
            </a:schemeClr>
          </a:effectRef>
          <a:fontRef idx="minor">
            <a:schemeClr val="lt1">
              <a:hueOff val="0"/>
              <a:satOff val="0"/>
              <a:lumOff val="0"/>
              <a:alphaOff val="0"/>
            </a:schemeClr>
          </a:fontRef>
        </p:style>
        <p:txBody>
          <a:bodyPr/>
          <a:lstStyle/>
          <a:p>
            <a:endParaRPr lang="en-US"/>
          </a:p>
        </p:txBody>
      </p:sp>
    </p:spTree>
  </p:cSld>
  <p:clrMapOvr>
    <a:masterClrMapping/>
  </p:clrMapOvr>
  <p:transition>
    <p:comb/>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165</TotalTime>
  <Words>369</Words>
  <Application>Microsoft Office PowerPoint</Application>
  <PresentationFormat>On-screen Show (4:3)</PresentationFormat>
  <Paragraphs>42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Module</vt:lpstr>
      <vt:lpstr>Slide 1</vt:lpstr>
      <vt:lpstr>Evolution</vt:lpstr>
      <vt:lpstr>History of Computer Technology</vt:lpstr>
      <vt:lpstr>From Analog to Digital Age</vt:lpstr>
      <vt:lpstr>Abacus</vt:lpstr>
      <vt:lpstr>Napier's Bone</vt:lpstr>
      <vt:lpstr>Schikard's Machine</vt:lpstr>
      <vt:lpstr>Slide Rule</vt:lpstr>
      <vt:lpstr>The Pascaline</vt:lpstr>
      <vt:lpstr>Jacquard's Loom</vt:lpstr>
      <vt:lpstr>Difference Engine</vt:lpstr>
      <vt:lpstr>The Hollerith Tabulating Machine</vt:lpstr>
      <vt:lpstr>MARK I</vt:lpstr>
      <vt:lpstr>Generations of Computer Technology</vt:lpstr>
      <vt:lpstr>First Generation (1940-1956) Vacuum Tubes</vt:lpstr>
      <vt:lpstr>Vacuum Tube</vt:lpstr>
      <vt:lpstr>Second Generation (1956-1963) Transistors</vt:lpstr>
      <vt:lpstr>Transistor</vt:lpstr>
      <vt:lpstr>Third Generation (1964-1971) Integrated Circuits or ICs</vt:lpstr>
      <vt:lpstr>Integrated Circuit</vt:lpstr>
      <vt:lpstr>Fourth Generation (1971-Present) Microprocessors</vt:lpstr>
      <vt:lpstr>Microprocessor</vt:lpstr>
      <vt:lpstr>Fifth Generation (Present and Beyond) Artificial Intelligence</vt:lpstr>
      <vt:lpstr>Artificial Intelligence</vt:lpstr>
      <vt:lpstr>History of Computer Technology</vt:lpstr>
    </vt:vector>
  </TitlesOfParts>
  <Company>GMS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GMS-Office-01</dc:creator>
  <cp:lastModifiedBy>WTK-IFO</cp:lastModifiedBy>
  <cp:revision>18</cp:revision>
  <dcterms:created xsi:type="dcterms:W3CDTF">2011-06-26T07:18:49Z</dcterms:created>
  <dcterms:modified xsi:type="dcterms:W3CDTF">2016-03-14T07:30:18Z</dcterms:modified>
</cp:coreProperties>
</file>