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7111F-71DC-43BA-87B7-EF0D7EA0BBA6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46A1B-2B99-4CC1-B3C1-70F1EB981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46A1B-2B99-4CC1-B3C1-70F1EB9811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86CE5-9692-4EBC-85AA-240D44F2F465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9EB0C-7E9F-45CC-9948-E72D6CBA3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181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The computer laboratory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Definition: A computer laboratory is a special room that has been specially prepared to facilitate installation of a computer and to provide a safe conducive environment for teaching and learning of computer studies.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following factors are considered in setting of this room: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Security of the computer programs and others resources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Reliability of power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The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number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of computers to be installed and available floor space.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The max no of users that the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lab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can accommodate.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sz="1200" dirty="0"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6248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GB" sz="4200" b="1" dirty="0" smtClean="0">
                <a:solidFill>
                  <a:srgbClr val="FF0000"/>
                </a:solidFill>
              </a:rPr>
              <a:t>Safety precaution and practices in the computer lab</a:t>
            </a:r>
            <a:endParaRPr lang="en-US" sz="33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GB" sz="3300" dirty="0" smtClean="0"/>
              <a:t>A number of practices and precautions are to be observed in order to avoid accidents or even damage of computer component inside the lab. They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 smtClean="0"/>
              <a:t>Measures that protect the computers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300" dirty="0" smtClean="0"/>
              <a:t>Measures that protect the user</a:t>
            </a:r>
            <a:endParaRPr lang="en-US" sz="3300" dirty="0" smtClean="0"/>
          </a:p>
          <a:p>
            <a:pPr marL="514350" indent="-514350">
              <a:buNone/>
            </a:pPr>
            <a:r>
              <a:rPr lang="en-GB" sz="3300" dirty="0" smtClean="0"/>
              <a:t>		1. </a:t>
            </a:r>
            <a:r>
              <a:rPr lang="en-GB" sz="3300" b="1" dirty="0" smtClean="0"/>
              <a:t>Measures that protect the computers</a:t>
            </a:r>
          </a:p>
          <a:p>
            <a:pPr marL="514350" indent="-514350">
              <a:buNone/>
            </a:pPr>
            <a:r>
              <a:rPr lang="en-GB" sz="3300" dirty="0" smtClean="0"/>
              <a:t>The following must be followed around the computer lab</a:t>
            </a:r>
            <a:endParaRPr lang="en-US" sz="3300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GB" sz="3300" dirty="0"/>
              <a:t>Avoid smoking </a:t>
            </a:r>
            <a:r>
              <a:rPr lang="en-GB" sz="3300"/>
              <a:t>or </a:t>
            </a:r>
            <a:r>
              <a:rPr lang="en-GB" sz="3300" smtClean="0"/>
              <a:t>exposing </a:t>
            </a:r>
            <a:r>
              <a:rPr lang="en-GB" sz="3300" dirty="0" smtClean="0"/>
              <a:t>computers </a:t>
            </a:r>
            <a:r>
              <a:rPr lang="en-GB" sz="3300" dirty="0"/>
              <a:t>to dust. The two contain small abrasive particles that can damage computer components and cause wear out.</a:t>
            </a:r>
            <a:endParaRPr lang="en-US" sz="3300" dirty="0"/>
          </a:p>
          <a:p>
            <a:pPr marL="571500" lvl="0" indent="-571500">
              <a:buFont typeface="+mj-lt"/>
              <a:buAutoNum type="romanLcPeriod"/>
            </a:pPr>
            <a:r>
              <a:rPr lang="en-GB" sz="3300" dirty="0"/>
              <a:t>Avoid carrying food and beverages to the computers room. Liquid spills may cause rusting.</a:t>
            </a:r>
            <a:endParaRPr lang="en-US" sz="3300" dirty="0"/>
          </a:p>
          <a:p>
            <a:pPr marL="571500" lvl="0" indent="-571500">
              <a:buFont typeface="+mj-lt"/>
              <a:buAutoNum type="romanLcPeriod"/>
            </a:pPr>
            <a:r>
              <a:rPr lang="en-GB" sz="3300" dirty="0"/>
              <a:t>Avoid unnecessary movements in the lab.</a:t>
            </a:r>
            <a:endParaRPr lang="en-US" sz="33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 marL="571500" lvl="0" indent="-571500">
              <a:buFont typeface="+mj-lt"/>
              <a:buAutoNum type="romanLcPeriod" startAt="4"/>
            </a:pPr>
            <a:r>
              <a:rPr lang="en-GB" sz="4400" dirty="0"/>
              <a:t>Follow the right procedures for starting the computer and shutting down the computer to avoid loss of data and damage of computer components.</a:t>
            </a:r>
            <a:endParaRPr lang="en-US" sz="4400" dirty="0"/>
          </a:p>
          <a:p>
            <a:pPr marL="571500" lvl="0" indent="-571500">
              <a:buFont typeface="+mj-lt"/>
              <a:buAutoNum type="romanLcPeriod" startAt="4"/>
            </a:pPr>
            <a:r>
              <a:rPr lang="en-GB" sz="4400" dirty="0"/>
              <a:t>Do not open up the metallic covers of computers or peripherals devices a particularly when the power is on. 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382000" cy="655320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GB" sz="4100" b="1" dirty="0" smtClean="0">
                <a:solidFill>
                  <a:srgbClr val="FF0000"/>
                </a:solidFill>
              </a:rPr>
              <a:t>Protection against fire</a:t>
            </a:r>
            <a:endParaRPr lang="en-US" sz="4100" dirty="0" smtClean="0"/>
          </a:p>
          <a:p>
            <a:pPr marL="742950" indent="-742950">
              <a:buNone/>
            </a:pPr>
            <a:r>
              <a:rPr lang="en-GB" sz="4100" dirty="0" smtClean="0"/>
              <a:t>Fire extinguishers should be available in the lab and especially those with carbon dioxide. Water should always be avoided because it causes damage to the computer components. </a:t>
            </a:r>
            <a:endParaRPr lang="en-US" sz="4100" dirty="0" smtClean="0"/>
          </a:p>
          <a:p>
            <a:pPr marL="742950" indent="-742950">
              <a:buNone/>
            </a:pPr>
            <a:r>
              <a:rPr lang="en-GB" sz="4100" dirty="0" smtClean="0"/>
              <a:t> </a:t>
            </a:r>
            <a:endParaRPr lang="en-US" sz="41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GB" sz="4100" b="1" dirty="0" smtClean="0">
                <a:solidFill>
                  <a:srgbClr val="FF0000"/>
                </a:solidFill>
              </a:rPr>
              <a:t>Cables insulation</a:t>
            </a:r>
            <a:endParaRPr lang="en-US" sz="4100" dirty="0" smtClean="0"/>
          </a:p>
          <a:p>
            <a:pPr marL="742950" indent="-742950">
              <a:buNone/>
            </a:pPr>
            <a:r>
              <a:rPr lang="en-GB" sz="4100" dirty="0" smtClean="0"/>
              <a:t>All power cables must be properly insulated and laid away from pathways in the rooms. Lay them preferably along the walls in trunks.</a:t>
            </a:r>
            <a:endParaRPr lang="en-US" sz="41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en-GB" sz="6700" b="1" dirty="0" smtClean="0">
                <a:solidFill>
                  <a:srgbClr val="FF0000"/>
                </a:solidFill>
              </a:rPr>
              <a:t>Stable power supply</a:t>
            </a:r>
            <a:endParaRPr lang="en-US" sz="6700" dirty="0" smtClean="0"/>
          </a:p>
          <a:p>
            <a:pPr marL="514350" indent="-514350">
              <a:buNone/>
            </a:pPr>
            <a:r>
              <a:rPr lang="en-GB" sz="6700" dirty="0" smtClean="0"/>
              <a:t>Computers are delicate devices that requires stable source of power.</a:t>
            </a:r>
          </a:p>
          <a:p>
            <a:pPr marL="514350" indent="-514350">
              <a:buNone/>
            </a:pPr>
            <a:r>
              <a:rPr lang="en-GB" sz="6700" dirty="0" smtClean="0"/>
              <a:t> Power from mains supply is not always stable and may sometimes experience power surges or under voltage. </a:t>
            </a:r>
          </a:p>
          <a:p>
            <a:pPr marL="514350" indent="-514350">
              <a:buNone/>
            </a:pPr>
            <a:r>
              <a:rPr lang="en-GB" sz="6700" dirty="0" smtClean="0"/>
              <a:t>To protect the computer from such special devices called </a:t>
            </a:r>
            <a:r>
              <a:rPr lang="en-GB" sz="6700" i="1" u="sng" dirty="0" smtClean="0"/>
              <a:t>uninterruptible power supply</a:t>
            </a:r>
            <a:r>
              <a:rPr lang="en-GB" sz="6700" dirty="0" smtClean="0"/>
              <a:t> (</a:t>
            </a:r>
            <a:r>
              <a:rPr lang="en-GB" sz="6700" b="1" dirty="0" smtClean="0"/>
              <a:t>UPS</a:t>
            </a:r>
            <a:r>
              <a:rPr lang="en-GB" sz="6700" dirty="0" smtClean="0"/>
              <a:t>) are connected between the computer and the mains. </a:t>
            </a:r>
            <a:endParaRPr lang="en-US" sz="6700" dirty="0" smtClean="0"/>
          </a:p>
          <a:p>
            <a:pPr marL="514350" indent="-514350">
              <a:buNone/>
            </a:pPr>
            <a:r>
              <a:rPr lang="en-GB" sz="6700" dirty="0" smtClean="0"/>
              <a:t> </a:t>
            </a:r>
            <a:r>
              <a:rPr lang="en-US" sz="6700" dirty="0" smtClean="0"/>
              <a:t/>
            </a:r>
            <a:br>
              <a:rPr lang="en-US" sz="6700" dirty="0" smtClean="0"/>
            </a:br>
            <a:endParaRPr lang="en-US" sz="67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514350" indent="-514350">
              <a:buNone/>
            </a:pPr>
            <a:r>
              <a:rPr lang="en-GB" sz="4400" dirty="0" smtClean="0"/>
              <a:t>The UPS perform two functions: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GB" sz="4400" dirty="0" smtClean="0"/>
              <a:t>It regulates the power of unstable source of power.</a:t>
            </a:r>
            <a:endParaRPr lang="en-US" sz="4400" dirty="0" smtClean="0"/>
          </a:p>
          <a:p>
            <a:pPr marL="571500" lvl="0" indent="-571500">
              <a:buFont typeface="+mj-lt"/>
              <a:buAutoNum type="romanLcPeriod"/>
            </a:pPr>
            <a:r>
              <a:rPr lang="en-GB" sz="4400" dirty="0" smtClean="0"/>
              <a:t>It temporarily provides power when there is a power failure.  </a:t>
            </a:r>
            <a:endParaRPr lang="en-US" sz="4400" dirty="0" smtClean="0"/>
          </a:p>
          <a:p>
            <a:pPr marL="571500" indent="-571500">
              <a:buFont typeface="+mj-lt"/>
              <a:buAutoNum type="romanLcPeriod"/>
            </a:pPr>
            <a:r>
              <a:rPr lang="en-GB" sz="4400" b="1" dirty="0" smtClean="0"/>
              <a:t> </a:t>
            </a:r>
            <a:r>
              <a:rPr lang="en-GB" sz="4400" dirty="0" smtClean="0"/>
              <a:t>Note</a:t>
            </a:r>
            <a:r>
              <a:rPr lang="en-GB" sz="4400" b="1" dirty="0" smtClean="0"/>
              <a:t>:</a:t>
            </a:r>
            <a:r>
              <a:rPr lang="en-GB" sz="4400" dirty="0" smtClean="0"/>
              <a:t> Devices that generally provide an alternative power are called </a:t>
            </a:r>
            <a:r>
              <a:rPr lang="en-GB" sz="4400" b="1" u="sng" dirty="0" smtClean="0"/>
              <a:t>power backups</a:t>
            </a:r>
            <a:r>
              <a:rPr lang="en-GB" sz="4400" dirty="0" smtClean="0"/>
              <a:t>.</a:t>
            </a:r>
            <a:endParaRPr lang="en-US" sz="4400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305</Words>
  <Application>Microsoft Office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WTK-IFO</dc:creator>
  <cp:lastModifiedBy>WTK-IFO</cp:lastModifiedBy>
  <cp:revision>13</cp:revision>
  <dcterms:created xsi:type="dcterms:W3CDTF">2014-03-24T04:50:01Z</dcterms:created>
  <dcterms:modified xsi:type="dcterms:W3CDTF">2015-03-12T06:24:29Z</dcterms:modified>
</cp:coreProperties>
</file>